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70" r:id="rId16"/>
    <p:sldId id="289" r:id="rId17"/>
    <p:sldId id="302" r:id="rId18"/>
    <p:sldId id="269" r:id="rId19"/>
    <p:sldId id="271" r:id="rId20"/>
    <p:sldId id="272" r:id="rId21"/>
    <p:sldId id="273" r:id="rId22"/>
    <p:sldId id="286" r:id="rId23"/>
    <p:sldId id="287" r:id="rId24"/>
    <p:sldId id="288" r:id="rId25"/>
    <p:sldId id="274" r:id="rId26"/>
    <p:sldId id="276" r:id="rId27"/>
    <p:sldId id="275" r:id="rId28"/>
    <p:sldId id="281" r:id="rId29"/>
    <p:sldId id="298" r:id="rId30"/>
  </p:sldIdLst>
  <p:sldSz cx="9144000" cy="6858000" type="screen4x3"/>
  <p:notesSz cx="6858000" cy="9144000"/>
  <p:embeddedFontLst>
    <p:embeddedFont>
      <p:font typeface="Arial Narrow" panose="020B060602020203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Cambria" panose="02040503050406030204" pitchFamily="18" charset="0"/>
      <p:regular r:id="rId40"/>
      <p:bold r:id="rId41"/>
      <p:italic r:id="rId42"/>
      <p:boldItalic r:id="rId43"/>
    </p:embeddedFont>
    <p:embeddedFont>
      <p:font typeface="Libre Baskerville" panose="020B0604020202020204" charset="0"/>
      <p:regular r:id="rId44"/>
      <p:bold r:id="rId45"/>
      <p:italic r:id="rId46"/>
    </p:embeddedFont>
    <p:embeddedFont>
      <p:font typeface="Quattrocento Sans" panose="020B0604020202020204" charset="0"/>
      <p:regular r:id="rId47"/>
      <p:bold r:id="rId48"/>
      <p:italic r:id="rId49"/>
      <p:boldItalic r:id="rId50"/>
    </p:embeddedFont>
    <p:embeddedFont>
      <p:font typeface="Verdana" panose="020B060403050404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hlroH6WtLAe8Z0hsYKUzj/mBnL8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Tirage au sort, vote des décisions, représentation de la société civile et des professionnels, toutes les pistes sont en réflexion </a:t>
            </a:r>
            <a:endParaRPr/>
          </a:p>
          <a:p>
            <a:pPr marL="0" lvl="0" indent="0" algn="l" rtl="0">
              <a:lnSpc>
                <a:spcPct val="100000"/>
              </a:lnSpc>
              <a:spcBef>
                <a:spcPts val="0"/>
              </a:spcBef>
              <a:spcAft>
                <a:spcPts val="0"/>
              </a:spcAft>
              <a:buSzPts val="1400"/>
              <a:buNone/>
            </a:pPr>
            <a:r>
              <a:rPr lang="fr-FR"/>
              <a:t>budget annuel de 120 milliards d’euros, soit 8% de la valeur ajoutée produite en France.</a:t>
            </a:r>
            <a:endParaRPr/>
          </a:p>
          <a:p>
            <a:pPr marL="0" lvl="0" indent="0" algn="l" rtl="0">
              <a:lnSpc>
                <a:spcPct val="100000"/>
              </a:lnSpc>
              <a:spcBef>
                <a:spcPts val="0"/>
              </a:spcBef>
              <a:spcAft>
                <a:spcPts val="0"/>
              </a:spcAft>
              <a:buSzPts val="1400"/>
              <a:buNone/>
            </a:pPr>
            <a:r>
              <a:rPr lang="fr-FR"/>
              <a:t>Afin de garantir l’absence de mainmise de l’état sur le processus, nous souhaitons que l’argent ne transite pas dans les caisses de celui-ci, ce qui serait le cas avec un financement basé sur des taxes ou impôts dus à l’état qui les reverseraient au fonctionnement de la sécurité sociale de l’alimentation.  Le mécanisme de cotisation est le plus approprié pour défendre une organisation démocratique de l’économie, il agit directement au niveau de la richesse produite et non pour corriger une première répartition inégale de celle-ci.</a:t>
            </a:r>
            <a:endParaRPr/>
          </a:p>
          <a:p>
            <a:pPr marL="0" lvl="0" indent="0" algn="l" rtl="0">
              <a:lnSpc>
                <a:spcPct val="100000"/>
              </a:lnSpc>
              <a:spcBef>
                <a:spcPts val="0"/>
              </a:spcBef>
              <a:spcAft>
                <a:spcPts val="0"/>
              </a:spcAft>
              <a:buSzPts val="1400"/>
              <a:buNone/>
            </a:pPr>
            <a:r>
              <a:rPr lang="fr-FR"/>
              <a:t>Quelle assiette de cotisation ? Les salaires ou la valeur ajoutée des entreprises ? Doit-on créer uniquement des cotisations patronales, des cotisations salariales sont-elles envisageables également ? Comme pour le fonctionnement démocratique, différents scénarios sont à l’étude !</a:t>
            </a:r>
            <a:endParaRPr/>
          </a:p>
          <a:p>
            <a:pPr marL="0" lvl="0" indent="0" algn="l" rtl="0">
              <a:lnSpc>
                <a:spcPct val="100000"/>
              </a:lnSpc>
              <a:spcBef>
                <a:spcPts val="0"/>
              </a:spcBef>
              <a:spcAft>
                <a:spcPts val="0"/>
              </a:spcAft>
              <a:buSzPts val="1400"/>
              <a:buNone/>
            </a:pPr>
            <a:endParaRPr/>
          </a:p>
        </p:txBody>
      </p:sp>
      <p:sp>
        <p:nvSpPr>
          <p:cNvPr id="271" name="Google Shape;271;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8c84edba6d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g28c84edba6d_0_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 l’absence d’une ou plusieurs des sécurités, notamment celle de l’emploi, permettant aux personnes et familles d’assumer leurs obligations professionnelles, familiales et sociales, et de jouir de leurs droits fondamentaux » </a:t>
            </a:r>
            <a:r>
              <a:rPr lang="fr-FR" baseline="30000"/>
              <a:t> (CESE)</a:t>
            </a:r>
            <a:endParaRPr/>
          </a:p>
        </p:txBody>
      </p:sp>
      <p:sp>
        <p:nvSpPr>
          <p:cNvPr id="169" name="Google Shape;16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En 2012, le Conseil National de l’Alimentation (CNA) a retenu la notion « d’insécurité alimentaire » pour qualifier la situation des personnes qui « n’ont pas accès à une alimentation sûre et nutritive en quantité suffisante, qui satisfasse leurs besoins nutritionnels et leurs préférences alimentaires pour leur permettre de mener une vie active et saine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Les études sur le non-recours au Revenu de Solidarité Active (RSA) (Okbani, 2013) permettent cependant d’avancer quelques hypothèses sur les raisons du non-recours aux dispositifs – en particulier, la méconnaissance de l’offre, l’inadaptation de cette dernière aux besoins des ménages en raison du maillage insuffisant des dispositifs d’aide, ou encore les difficultés d’accès physique aux structures. Le non-recours volontaire est également possible, lié à une logique de distanciation de l’offre existante, en raison d’un coût symbolique jugé trop élevé et, le cas échéant, du refus d’un « don sans contrepartie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Sueil de pauvreté à 60% du revenu médian soit autour de 100 euros</a:t>
            </a:r>
            <a:endParaRPr/>
          </a:p>
          <a:p>
            <a:pPr marL="0" lvl="0" indent="0" algn="l" rtl="0">
              <a:lnSpc>
                <a:spcPct val="100000"/>
              </a:lnSpc>
              <a:spcBef>
                <a:spcPts val="0"/>
              </a:spcBef>
              <a:spcAft>
                <a:spcPts val="0"/>
              </a:spcAft>
              <a:buSzPts val="1400"/>
              <a:buNone/>
            </a:pPr>
            <a:r>
              <a:rPr lang="fr-FR"/>
              <a:t>12 millions de pauvres pos crise (estimation minmas sociaux) soit plsu de 18% de la population</a:t>
            </a:r>
            <a:endParaRPr/>
          </a:p>
        </p:txBody>
      </p:sp>
      <p:sp>
        <p:nvSpPr>
          <p:cNvPr id="225" name="Google Shape;22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Google Shape;73;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4"/>
        <p:cNvGrpSpPr/>
        <p:nvPr/>
      </p:nvGrpSpPr>
      <p:grpSpPr>
        <a:xfrm>
          <a:off x="0" y="0"/>
          <a:ext cx="0" cy="0"/>
          <a:chOff x="0" y="0"/>
          <a:chExt cx="0" cy="0"/>
        </a:xfrm>
      </p:grpSpPr>
      <p:sp>
        <p:nvSpPr>
          <p:cNvPr id="85" name="Google Shape;85;p42"/>
          <p:cNvSpPr txBox="1">
            <a:spLocks noGrp="1"/>
          </p:cNvSpPr>
          <p:nvPr>
            <p:ph type="title"/>
          </p:nvPr>
        </p:nvSpPr>
        <p:spPr>
          <a:xfrm>
            <a:off x="311700" y="2867800"/>
            <a:ext cx="85206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3600"/>
              <a:buFont typeface="Calibri"/>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86" name="Google Shape;86;p4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3"/>
        <p:cNvGrpSpPr/>
        <p:nvPr/>
      </p:nvGrpSpPr>
      <p:grpSpPr>
        <a:xfrm>
          <a:off x="0" y="0"/>
          <a:ext cx="0" cy="0"/>
          <a:chOff x="0" y="0"/>
          <a:chExt cx="0" cy="0"/>
        </a:xfrm>
      </p:grpSpPr>
      <p:sp>
        <p:nvSpPr>
          <p:cNvPr id="94" name="Google Shape;94;p30"/>
          <p:cNvSpPr txBox="1">
            <a:spLocks noGrp="1"/>
          </p:cNvSpPr>
          <p:nvPr>
            <p:ph type="title"/>
          </p:nvPr>
        </p:nvSpPr>
        <p:spPr>
          <a:xfrm>
            <a:off x="1013301" y="520009"/>
            <a:ext cx="7117397" cy="46057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993" b="1" i="0">
                <a:solidFill>
                  <a:schemeClr val="dk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0"/>
          <p:cNvSpPr txBox="1">
            <a:spLocks noGrp="1"/>
          </p:cNvSpPr>
          <p:nvPr>
            <p:ph type="body" idx="1"/>
          </p:nvPr>
        </p:nvSpPr>
        <p:spPr>
          <a:xfrm>
            <a:off x="1119355" y="1729955"/>
            <a:ext cx="6905290" cy="39472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sz="2565" b="0" i="0">
                <a:solidFill>
                  <a:schemeClr val="dk1"/>
                </a:solidFill>
                <a:latin typeface="Times New Roman"/>
                <a:ea typeface="Times New Roman"/>
                <a:cs typeface="Times New Roman"/>
                <a:sym typeface="Times New Roman"/>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6" name="Google Shape;96;p30"/>
          <p:cNvSpPr txBox="1">
            <a:spLocks noGrp="1"/>
          </p:cNvSpPr>
          <p:nvPr>
            <p:ph type="ftr" idx="11"/>
          </p:nvPr>
        </p:nvSpPr>
        <p:spPr>
          <a:xfrm>
            <a:off x="3108960" y="6377940"/>
            <a:ext cx="2926080" cy="246221"/>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0"/>
          <p:cNvSpPr txBox="1">
            <a:spLocks noGrp="1"/>
          </p:cNvSpPr>
          <p:nvPr>
            <p:ph type="dt" idx="10"/>
          </p:nvPr>
        </p:nvSpPr>
        <p:spPr>
          <a:xfrm>
            <a:off x="457200" y="6377940"/>
            <a:ext cx="2103120" cy="24622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0"/>
          <p:cNvSpPr txBox="1">
            <a:spLocks noGrp="1"/>
          </p:cNvSpPr>
          <p:nvPr>
            <p:ph type="sldNum" idx="12"/>
          </p:nvPr>
        </p:nvSpPr>
        <p:spPr>
          <a:xfrm>
            <a:off x="6583680" y="6377940"/>
            <a:ext cx="2103120" cy="246221"/>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9"/>
        <p:cNvGrpSpPr/>
        <p:nvPr/>
      </p:nvGrpSpPr>
      <p:grpSpPr>
        <a:xfrm>
          <a:off x="0" y="0"/>
          <a:ext cx="0" cy="0"/>
          <a:chOff x="0" y="0"/>
          <a:chExt cx="0" cy="0"/>
        </a:xfrm>
      </p:grpSpPr>
      <p:sp>
        <p:nvSpPr>
          <p:cNvPr id="100" name="Google Shape;100;p52"/>
          <p:cNvSpPr txBox="1">
            <a:spLocks noGrp="1"/>
          </p:cNvSpPr>
          <p:nvPr>
            <p:ph type="ctrTitle"/>
          </p:nvPr>
        </p:nvSpPr>
        <p:spPr>
          <a:xfrm>
            <a:off x="685800" y="2125980"/>
            <a:ext cx="7772400" cy="53860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52"/>
          <p:cNvSpPr txBox="1">
            <a:spLocks noGrp="1"/>
          </p:cNvSpPr>
          <p:nvPr>
            <p:ph type="subTitle" idx="1"/>
          </p:nvPr>
        </p:nvSpPr>
        <p:spPr>
          <a:xfrm>
            <a:off x="1371600" y="3840480"/>
            <a:ext cx="6400800" cy="46166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52"/>
          <p:cNvSpPr txBox="1">
            <a:spLocks noGrp="1"/>
          </p:cNvSpPr>
          <p:nvPr>
            <p:ph type="ftr" idx="11"/>
          </p:nvPr>
        </p:nvSpPr>
        <p:spPr>
          <a:xfrm>
            <a:off x="3108960" y="6377940"/>
            <a:ext cx="2926080" cy="246221"/>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52"/>
          <p:cNvSpPr txBox="1">
            <a:spLocks noGrp="1"/>
          </p:cNvSpPr>
          <p:nvPr>
            <p:ph type="dt" idx="10"/>
          </p:nvPr>
        </p:nvSpPr>
        <p:spPr>
          <a:xfrm>
            <a:off x="457200" y="6377940"/>
            <a:ext cx="2103120" cy="24622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52"/>
          <p:cNvSpPr txBox="1">
            <a:spLocks noGrp="1"/>
          </p:cNvSpPr>
          <p:nvPr>
            <p:ph type="sldNum" idx="12"/>
          </p:nvPr>
        </p:nvSpPr>
        <p:spPr>
          <a:xfrm>
            <a:off x="6583680" y="6377940"/>
            <a:ext cx="2103120" cy="246221"/>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05"/>
        <p:cNvGrpSpPr/>
        <p:nvPr/>
      </p:nvGrpSpPr>
      <p:grpSpPr>
        <a:xfrm>
          <a:off x="0" y="0"/>
          <a:ext cx="0" cy="0"/>
          <a:chOff x="0" y="0"/>
          <a:chExt cx="0" cy="0"/>
        </a:xfrm>
      </p:grpSpPr>
      <p:sp>
        <p:nvSpPr>
          <p:cNvPr id="106" name="Google Shape;106;p53"/>
          <p:cNvSpPr txBox="1">
            <a:spLocks noGrp="1"/>
          </p:cNvSpPr>
          <p:nvPr>
            <p:ph type="title"/>
          </p:nvPr>
        </p:nvSpPr>
        <p:spPr>
          <a:xfrm>
            <a:off x="1013301" y="520009"/>
            <a:ext cx="7117397" cy="46057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993" b="1" i="0">
                <a:solidFill>
                  <a:schemeClr val="dk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53"/>
          <p:cNvSpPr txBox="1">
            <a:spLocks noGrp="1"/>
          </p:cNvSpPr>
          <p:nvPr>
            <p:ph type="body" idx="1"/>
          </p:nvPr>
        </p:nvSpPr>
        <p:spPr>
          <a:xfrm>
            <a:off x="457200" y="1577340"/>
            <a:ext cx="3977640" cy="461665"/>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8" name="Google Shape;108;p53"/>
          <p:cNvSpPr txBox="1">
            <a:spLocks noGrp="1"/>
          </p:cNvSpPr>
          <p:nvPr>
            <p:ph type="body" idx="2"/>
          </p:nvPr>
        </p:nvSpPr>
        <p:spPr>
          <a:xfrm>
            <a:off x="4709160" y="1577340"/>
            <a:ext cx="3977640" cy="461665"/>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9" name="Google Shape;109;p53"/>
          <p:cNvSpPr txBox="1">
            <a:spLocks noGrp="1"/>
          </p:cNvSpPr>
          <p:nvPr>
            <p:ph type="ftr" idx="11"/>
          </p:nvPr>
        </p:nvSpPr>
        <p:spPr>
          <a:xfrm>
            <a:off x="3108960" y="6377940"/>
            <a:ext cx="2926080" cy="246221"/>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53"/>
          <p:cNvSpPr txBox="1">
            <a:spLocks noGrp="1"/>
          </p:cNvSpPr>
          <p:nvPr>
            <p:ph type="dt" idx="10"/>
          </p:nvPr>
        </p:nvSpPr>
        <p:spPr>
          <a:xfrm>
            <a:off x="457200" y="6377940"/>
            <a:ext cx="2103120" cy="24622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53"/>
          <p:cNvSpPr txBox="1">
            <a:spLocks noGrp="1"/>
          </p:cNvSpPr>
          <p:nvPr>
            <p:ph type="sldNum" idx="12"/>
          </p:nvPr>
        </p:nvSpPr>
        <p:spPr>
          <a:xfrm>
            <a:off x="6583680" y="6377940"/>
            <a:ext cx="2103120" cy="246221"/>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112"/>
        <p:cNvGrpSpPr/>
        <p:nvPr/>
      </p:nvGrpSpPr>
      <p:grpSpPr>
        <a:xfrm>
          <a:off x="0" y="0"/>
          <a:ext cx="0" cy="0"/>
          <a:chOff x="0" y="0"/>
          <a:chExt cx="0" cy="0"/>
        </a:xfrm>
      </p:grpSpPr>
      <p:pic>
        <p:nvPicPr>
          <p:cNvPr id="113" name="Google Shape;113;p54"/>
          <p:cNvPicPr preferRelativeResize="0"/>
          <p:nvPr/>
        </p:nvPicPr>
        <p:blipFill rotWithShape="1">
          <a:blip r:embed="rId2">
            <a:alphaModFix/>
          </a:blip>
          <a:srcRect/>
          <a:stretch/>
        </p:blipFill>
        <p:spPr>
          <a:xfrm>
            <a:off x="661068" y="2826357"/>
            <a:ext cx="7819096" cy="1037345"/>
          </a:xfrm>
          <a:prstGeom prst="rect">
            <a:avLst/>
          </a:prstGeom>
          <a:noFill/>
          <a:ln>
            <a:noFill/>
          </a:ln>
        </p:spPr>
      </p:pic>
      <p:sp>
        <p:nvSpPr>
          <p:cNvPr id="114" name="Google Shape;114;p54"/>
          <p:cNvSpPr txBox="1">
            <a:spLocks noGrp="1"/>
          </p:cNvSpPr>
          <p:nvPr>
            <p:ph type="title"/>
          </p:nvPr>
        </p:nvSpPr>
        <p:spPr>
          <a:xfrm>
            <a:off x="1013301" y="520009"/>
            <a:ext cx="7117397" cy="460575"/>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2993" b="1" i="0">
                <a:solidFill>
                  <a:schemeClr val="dk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54"/>
          <p:cNvSpPr txBox="1">
            <a:spLocks noGrp="1"/>
          </p:cNvSpPr>
          <p:nvPr>
            <p:ph type="ftr" idx="11"/>
          </p:nvPr>
        </p:nvSpPr>
        <p:spPr>
          <a:xfrm>
            <a:off x="3108960" y="6377940"/>
            <a:ext cx="2926080" cy="246221"/>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54"/>
          <p:cNvSpPr txBox="1">
            <a:spLocks noGrp="1"/>
          </p:cNvSpPr>
          <p:nvPr>
            <p:ph type="dt" idx="10"/>
          </p:nvPr>
        </p:nvSpPr>
        <p:spPr>
          <a:xfrm>
            <a:off x="457200" y="6377940"/>
            <a:ext cx="2103120" cy="24622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54"/>
          <p:cNvSpPr txBox="1">
            <a:spLocks noGrp="1"/>
          </p:cNvSpPr>
          <p:nvPr>
            <p:ph type="sldNum" idx="12"/>
          </p:nvPr>
        </p:nvSpPr>
        <p:spPr>
          <a:xfrm>
            <a:off x="6583680" y="6377940"/>
            <a:ext cx="2103120" cy="246221"/>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8"/>
        <p:cNvGrpSpPr/>
        <p:nvPr/>
      </p:nvGrpSpPr>
      <p:grpSpPr>
        <a:xfrm>
          <a:off x="0" y="0"/>
          <a:ext cx="0" cy="0"/>
          <a:chOff x="0" y="0"/>
          <a:chExt cx="0" cy="0"/>
        </a:xfrm>
      </p:grpSpPr>
      <p:sp>
        <p:nvSpPr>
          <p:cNvPr id="119" name="Google Shape;119;p55"/>
          <p:cNvSpPr txBox="1">
            <a:spLocks noGrp="1"/>
          </p:cNvSpPr>
          <p:nvPr>
            <p:ph type="ftr" idx="11"/>
          </p:nvPr>
        </p:nvSpPr>
        <p:spPr>
          <a:xfrm>
            <a:off x="3108960" y="6377940"/>
            <a:ext cx="2926080" cy="246221"/>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55"/>
          <p:cNvSpPr txBox="1">
            <a:spLocks noGrp="1"/>
          </p:cNvSpPr>
          <p:nvPr>
            <p:ph type="dt" idx="10"/>
          </p:nvPr>
        </p:nvSpPr>
        <p:spPr>
          <a:xfrm>
            <a:off x="457200" y="6377940"/>
            <a:ext cx="2103120" cy="24622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55"/>
          <p:cNvSpPr txBox="1">
            <a:spLocks noGrp="1"/>
          </p:cNvSpPr>
          <p:nvPr>
            <p:ph type="sldNum" idx="12"/>
          </p:nvPr>
        </p:nvSpPr>
        <p:spPr>
          <a:xfrm>
            <a:off x="6583680" y="6377940"/>
            <a:ext cx="2103120" cy="246221"/>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4" name="Google Shape;24;p2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5" name="Google Shape;25;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8"/>
        <p:cNvGrpSpPr/>
        <p:nvPr/>
      </p:nvGrpSpPr>
      <p:grpSpPr>
        <a:xfrm>
          <a:off x="0" y="0"/>
          <a:ext cx="0" cy="0"/>
          <a:chOff x="0" y="0"/>
          <a:chExt cx="0" cy="0"/>
        </a:xfrm>
      </p:grpSpPr>
      <p:sp>
        <p:nvSpPr>
          <p:cNvPr id="29" name="Google Shape;29;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 name="Google Shape;31;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34"/>
        <p:cNvGrpSpPr/>
        <p:nvPr/>
      </p:nvGrpSpPr>
      <p:grpSpPr>
        <a:xfrm>
          <a:off x="0" y="0"/>
          <a:ext cx="0" cy="0"/>
          <a:chOff x="0" y="0"/>
          <a:chExt cx="0" cy="0"/>
        </a:xfrm>
      </p:grpSpPr>
      <p:sp>
        <p:nvSpPr>
          <p:cNvPr id="35" name="Google Shape;35;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38"/>
        <p:cNvGrpSpPr/>
        <p:nvPr/>
      </p:nvGrpSpPr>
      <p:grpSpPr>
        <a:xfrm>
          <a:off x="0" y="0"/>
          <a:ext cx="0" cy="0"/>
          <a:chOff x="0" y="0"/>
          <a:chExt cx="0" cy="0"/>
        </a:xfrm>
      </p:grpSpPr>
      <p:sp>
        <p:nvSpPr>
          <p:cNvPr id="39" name="Google Shape;39;p3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1" name="Google Shape;41;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4"/>
        <p:cNvGrpSpPr/>
        <p:nvPr/>
      </p:nvGrpSpPr>
      <p:grpSpPr>
        <a:xfrm>
          <a:off x="0" y="0"/>
          <a:ext cx="0" cy="0"/>
          <a:chOff x="0" y="0"/>
          <a:chExt cx="0" cy="0"/>
        </a:xfrm>
      </p:grpSpPr>
      <p:sp>
        <p:nvSpPr>
          <p:cNvPr id="45" name="Google Shape;45;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3"/>
        <p:cNvGrpSpPr/>
        <p:nvPr/>
      </p:nvGrpSpPr>
      <p:grpSpPr>
        <a:xfrm>
          <a:off x="0" y="0"/>
          <a:ext cx="0" cy="0"/>
          <a:chOff x="0" y="0"/>
          <a:chExt cx="0" cy="0"/>
        </a:xfrm>
      </p:grpSpPr>
      <p:sp>
        <p:nvSpPr>
          <p:cNvPr id="54" name="Google Shape;54;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Google Shape;59;p3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Google Shape;66;p3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9"/>
          <p:cNvSpPr>
            <a:spLocks noGrp="1"/>
          </p:cNvSpPr>
          <p:nvPr>
            <p:ph type="pic" idx="2"/>
          </p:nvPr>
        </p:nvSpPr>
        <p:spPr>
          <a:xfrm>
            <a:off x="1792288" y="612775"/>
            <a:ext cx="5486400" cy="4114800"/>
          </a:xfrm>
          <a:prstGeom prst="rect">
            <a:avLst/>
          </a:prstGeom>
          <a:noFill/>
          <a:ln>
            <a:noFill/>
          </a:ln>
        </p:spPr>
      </p:sp>
      <p:sp>
        <p:nvSpPr>
          <p:cNvPr id="68" name="Google Shape;68;p3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29"/>
          <p:cNvSpPr txBox="1">
            <a:spLocks noGrp="1"/>
          </p:cNvSpPr>
          <p:nvPr>
            <p:ph type="title"/>
          </p:nvPr>
        </p:nvSpPr>
        <p:spPr>
          <a:xfrm>
            <a:off x="1013301" y="520009"/>
            <a:ext cx="7117397" cy="53860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3500" b="1"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9" name="Google Shape;89;p29"/>
          <p:cNvSpPr txBox="1">
            <a:spLocks noGrp="1"/>
          </p:cNvSpPr>
          <p:nvPr>
            <p:ph type="body" idx="1"/>
          </p:nvPr>
        </p:nvSpPr>
        <p:spPr>
          <a:xfrm>
            <a:off x="1119355" y="1729955"/>
            <a:ext cx="6905290" cy="461665"/>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3000" b="0" i="0" u="none" strike="noStrike" cap="none">
                <a:solidFill>
                  <a:schemeClr val="dk1"/>
                </a:solidFill>
                <a:latin typeface="Times New Roman"/>
                <a:ea typeface="Times New Roman"/>
                <a:cs typeface="Times New Roman"/>
                <a:sym typeface="Times New Roman"/>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90" name="Google Shape;90;p29"/>
          <p:cNvSpPr txBox="1">
            <a:spLocks noGrp="1"/>
          </p:cNvSpPr>
          <p:nvPr>
            <p:ph type="ftr" idx="11"/>
          </p:nvPr>
        </p:nvSpPr>
        <p:spPr>
          <a:xfrm>
            <a:off x="3108960" y="6377940"/>
            <a:ext cx="2926080" cy="246221"/>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29"/>
          <p:cNvSpPr txBox="1">
            <a:spLocks noGrp="1"/>
          </p:cNvSpPr>
          <p:nvPr>
            <p:ph type="dt" idx="10"/>
          </p:nvPr>
        </p:nvSpPr>
        <p:spPr>
          <a:xfrm>
            <a:off x="457200" y="6377940"/>
            <a:ext cx="2103120" cy="246221"/>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29"/>
          <p:cNvSpPr txBox="1">
            <a:spLocks noGrp="1"/>
          </p:cNvSpPr>
          <p:nvPr>
            <p:ph type="sldNum" idx="12"/>
          </p:nvPr>
        </p:nvSpPr>
        <p:spPr>
          <a:xfrm>
            <a:off x="6583680" y="6377940"/>
            <a:ext cx="2103120" cy="246221"/>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2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
          <p:cNvSpPr txBox="1">
            <a:spLocks noGrp="1"/>
          </p:cNvSpPr>
          <p:nvPr>
            <p:ph type="ctrTitle"/>
          </p:nvPr>
        </p:nvSpPr>
        <p:spPr>
          <a:xfrm>
            <a:off x="175850" y="1171350"/>
            <a:ext cx="4396200" cy="28698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60"/>
              <a:buFont typeface="Arial"/>
              <a:buNone/>
            </a:pPr>
            <a:r>
              <a:rPr lang="fr-FR" sz="3259" b="1" dirty="0">
                <a:latin typeface="Quattrocento Sans"/>
                <a:ea typeface="Quattrocento Sans"/>
                <a:cs typeface="Quattrocento Sans"/>
                <a:sym typeface="Quattrocento Sans"/>
              </a:rPr>
              <a:t>La construction de nouvelles solidarités alimentaires </a:t>
            </a:r>
            <a:endParaRPr sz="3259" b="1" dirty="0">
              <a:latin typeface="Quattrocento Sans"/>
              <a:ea typeface="Quattrocento Sans"/>
              <a:cs typeface="Quattrocento Sans"/>
              <a:sym typeface="Quattrocento Sans"/>
            </a:endParaRPr>
          </a:p>
          <a:p>
            <a:pPr marL="0" lvl="0" indent="0" algn="ctr" rtl="0">
              <a:lnSpc>
                <a:spcPct val="100000"/>
              </a:lnSpc>
              <a:spcBef>
                <a:spcPts val="0"/>
              </a:spcBef>
              <a:spcAft>
                <a:spcPts val="0"/>
              </a:spcAft>
              <a:buClr>
                <a:schemeClr val="dk1"/>
              </a:buClr>
              <a:buSzPts val="3960"/>
              <a:buFont typeface="Arial"/>
              <a:buNone/>
            </a:pPr>
            <a:endParaRPr sz="3259" b="1" dirty="0">
              <a:latin typeface="Quattrocento Sans"/>
              <a:ea typeface="Quattrocento Sans"/>
              <a:cs typeface="Quattrocento Sans"/>
              <a:sym typeface="Quattrocento Sans"/>
            </a:endParaRPr>
          </a:p>
          <a:p>
            <a:pPr marL="0" lvl="0" indent="0" algn="ctr" rtl="0">
              <a:lnSpc>
                <a:spcPct val="100000"/>
              </a:lnSpc>
              <a:spcBef>
                <a:spcPts val="0"/>
              </a:spcBef>
              <a:spcAft>
                <a:spcPts val="0"/>
              </a:spcAft>
              <a:buClr>
                <a:schemeClr val="dk1"/>
              </a:buClr>
              <a:buSzPts val="3960"/>
              <a:buFont typeface="Arial"/>
              <a:buNone/>
            </a:pPr>
            <a:r>
              <a:rPr lang="fr-FR" sz="2500" b="1" dirty="0">
                <a:latin typeface="Quattrocento Sans"/>
                <a:ea typeface="Quattrocento Sans"/>
                <a:cs typeface="Quattrocento Sans"/>
                <a:sym typeface="Quattrocento Sans"/>
              </a:rPr>
              <a:t>Comment développer une approche démocratique de l’accès à l’alimentation dans une perspective de sécurité alimentaire durable ?</a:t>
            </a:r>
            <a:endParaRPr sz="2500" b="1" dirty="0">
              <a:latin typeface="Quattrocento Sans"/>
              <a:ea typeface="Quattrocento Sans"/>
              <a:cs typeface="Quattrocento Sans"/>
              <a:sym typeface="Quattrocento Sans"/>
            </a:endParaRPr>
          </a:p>
        </p:txBody>
      </p:sp>
      <p:sp>
        <p:nvSpPr>
          <p:cNvPr id="127" name="Google Shape;127;p1"/>
          <p:cNvSpPr txBox="1">
            <a:spLocks noGrp="1"/>
          </p:cNvSpPr>
          <p:nvPr>
            <p:ph type="subTitle" idx="1"/>
          </p:nvPr>
        </p:nvSpPr>
        <p:spPr>
          <a:xfrm>
            <a:off x="42200" y="4908175"/>
            <a:ext cx="4663500" cy="17526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00000"/>
              </a:lnSpc>
              <a:spcBef>
                <a:spcPts val="0"/>
              </a:spcBef>
              <a:spcAft>
                <a:spcPts val="0"/>
              </a:spcAft>
              <a:buClr>
                <a:srgbClr val="888888"/>
              </a:buClr>
              <a:buSzPct val="100000"/>
              <a:buNone/>
            </a:pPr>
            <a:r>
              <a:rPr lang="fr-FR" sz="2000">
                <a:latin typeface="Arial"/>
                <a:ea typeface="Arial"/>
                <a:cs typeface="Arial"/>
                <a:sym typeface="Arial"/>
              </a:rPr>
              <a:t>Pauline Scherer</a:t>
            </a:r>
            <a:endParaRPr/>
          </a:p>
          <a:p>
            <a:pPr marL="0" lvl="0" indent="0" algn="ctr" rtl="0">
              <a:lnSpc>
                <a:spcPct val="100000"/>
              </a:lnSpc>
              <a:spcBef>
                <a:spcPts val="400"/>
              </a:spcBef>
              <a:spcAft>
                <a:spcPts val="0"/>
              </a:spcAft>
              <a:buClr>
                <a:srgbClr val="888888"/>
              </a:buClr>
              <a:buSzPct val="100000"/>
              <a:buNone/>
            </a:pPr>
            <a:r>
              <a:rPr lang="fr-FR" sz="2000">
                <a:latin typeface="Arial"/>
                <a:ea typeface="Arial"/>
                <a:cs typeface="Arial"/>
                <a:sym typeface="Arial"/>
              </a:rPr>
              <a:t>Sociologue – intervenante</a:t>
            </a:r>
            <a:endParaRPr sz="2000">
              <a:latin typeface="Arial"/>
              <a:ea typeface="Arial"/>
              <a:cs typeface="Arial"/>
              <a:sym typeface="Arial"/>
            </a:endParaRPr>
          </a:p>
          <a:p>
            <a:pPr marL="0" lvl="0" indent="0" algn="ctr" rtl="0">
              <a:lnSpc>
                <a:spcPct val="100000"/>
              </a:lnSpc>
              <a:spcBef>
                <a:spcPts val="400"/>
              </a:spcBef>
              <a:spcAft>
                <a:spcPts val="0"/>
              </a:spcAft>
              <a:buClr>
                <a:srgbClr val="888888"/>
              </a:buClr>
              <a:buSzPct val="100000"/>
              <a:buNone/>
            </a:pPr>
            <a:endParaRPr sz="2000">
              <a:latin typeface="Arial"/>
              <a:ea typeface="Arial"/>
              <a:cs typeface="Arial"/>
              <a:sym typeface="Arial"/>
            </a:endParaRPr>
          </a:p>
          <a:p>
            <a:pPr marL="0" lvl="0" indent="0" algn="ctr" rtl="0">
              <a:lnSpc>
                <a:spcPct val="100000"/>
              </a:lnSpc>
              <a:spcBef>
                <a:spcPts val="400"/>
              </a:spcBef>
              <a:spcAft>
                <a:spcPts val="0"/>
              </a:spcAft>
              <a:buClr>
                <a:srgbClr val="888888"/>
              </a:buClr>
              <a:buSzPct val="100000"/>
              <a:buNone/>
            </a:pPr>
            <a:r>
              <a:rPr lang="fr-FR" sz="2000">
                <a:latin typeface="Arial"/>
                <a:ea typeface="Arial"/>
                <a:cs typeface="Arial"/>
                <a:sym typeface="Arial"/>
              </a:rPr>
              <a:t>Pôle recherche et expérimentation</a:t>
            </a:r>
            <a:endParaRPr sz="2000">
              <a:latin typeface="Arial"/>
              <a:ea typeface="Arial"/>
              <a:cs typeface="Arial"/>
              <a:sym typeface="Arial"/>
            </a:endParaRPr>
          </a:p>
          <a:p>
            <a:pPr marL="0" lvl="0" indent="0" algn="ctr" rtl="0">
              <a:lnSpc>
                <a:spcPct val="100000"/>
              </a:lnSpc>
              <a:spcBef>
                <a:spcPts val="400"/>
              </a:spcBef>
              <a:spcAft>
                <a:spcPts val="0"/>
              </a:spcAft>
              <a:buClr>
                <a:srgbClr val="888888"/>
              </a:buClr>
              <a:buSzPct val="100000"/>
              <a:buNone/>
            </a:pPr>
            <a:r>
              <a:rPr lang="fr-FR" sz="2000">
                <a:latin typeface="Arial"/>
                <a:ea typeface="Arial"/>
                <a:cs typeface="Arial"/>
                <a:sym typeface="Arial"/>
              </a:rPr>
              <a:t>Association Vrac &amp; Cocinas</a:t>
            </a:r>
            <a:endParaRPr/>
          </a:p>
        </p:txBody>
      </p:sp>
      <p:pic>
        <p:nvPicPr>
          <p:cNvPr id="128" name="Google Shape;128;p1" descr="autre - copie.jpg"/>
          <p:cNvPicPr preferRelativeResize="0"/>
          <p:nvPr/>
        </p:nvPicPr>
        <p:blipFill rotWithShape="1">
          <a:blip r:embed="rId3">
            <a:alphaModFix/>
          </a:blip>
          <a:srcRect/>
          <a:stretch/>
        </p:blipFill>
        <p:spPr>
          <a:xfrm>
            <a:off x="4663450" y="0"/>
            <a:ext cx="5140466"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53"/>
        <p:cNvGrpSpPr/>
        <p:nvPr/>
      </p:nvGrpSpPr>
      <p:grpSpPr>
        <a:xfrm>
          <a:off x="0" y="0"/>
          <a:ext cx="0" cy="0"/>
          <a:chOff x="0" y="0"/>
          <a:chExt cx="0" cy="0"/>
        </a:xfrm>
      </p:grpSpPr>
      <p:sp>
        <p:nvSpPr>
          <p:cNvPr id="254" name="Google Shape;254;p6"/>
          <p:cNvSpPr txBox="1">
            <a:spLocks noGrp="1"/>
          </p:cNvSpPr>
          <p:nvPr>
            <p:ph type="title"/>
          </p:nvPr>
        </p:nvSpPr>
        <p:spPr>
          <a:xfrm>
            <a:off x="169812" y="282184"/>
            <a:ext cx="8804400" cy="1611900"/>
          </a:xfrm>
          <a:prstGeom prst="rect">
            <a:avLst/>
          </a:prstGeom>
          <a:noFill/>
          <a:ln>
            <a:noFill/>
          </a:ln>
        </p:spPr>
        <p:txBody>
          <a:bodyPr spcFirstLastPara="1" wrap="square" lIns="0" tIns="10850" rIns="0" bIns="0" anchor="t" anchorCtr="0">
            <a:spAutoFit/>
          </a:bodyPr>
          <a:lstStyle/>
          <a:p>
            <a:pPr marL="10795" lvl="0" indent="0" algn="ctr" rtl="0">
              <a:lnSpc>
                <a:spcPct val="100000"/>
              </a:lnSpc>
              <a:spcBef>
                <a:spcPts val="0"/>
              </a:spcBef>
              <a:spcAft>
                <a:spcPts val="0"/>
              </a:spcAft>
              <a:buSzPts val="1400"/>
              <a:buNone/>
            </a:pPr>
            <a:r>
              <a:rPr lang="fr-FR" sz="4000">
                <a:latin typeface="Quattrocento Sans"/>
                <a:ea typeface="Quattrocento Sans"/>
                <a:cs typeface="Quattrocento Sans"/>
                <a:sym typeface="Quattrocento Sans"/>
              </a:rPr>
              <a:t>Le droit à l’alimentation</a:t>
            </a:r>
            <a:br>
              <a:rPr lang="fr-FR" sz="4000">
                <a:latin typeface="Quattrocento Sans"/>
                <a:ea typeface="Quattrocento Sans"/>
                <a:cs typeface="Quattrocento Sans"/>
                <a:sym typeface="Quattrocento Sans"/>
              </a:rPr>
            </a:br>
            <a:r>
              <a:rPr lang="fr-FR" sz="2400">
                <a:latin typeface="Quattrocento Sans"/>
                <a:ea typeface="Quattrocento Sans"/>
                <a:cs typeface="Quattrocento Sans"/>
                <a:sym typeface="Quattrocento Sans"/>
              </a:rPr>
              <a:t>Disponibilité, accessibilité, caractère adéquat</a:t>
            </a:r>
            <a:br>
              <a:rPr lang="fr-FR" sz="2400"/>
            </a:br>
            <a:endParaRPr sz="4000"/>
          </a:p>
        </p:txBody>
      </p:sp>
      <p:sp>
        <p:nvSpPr>
          <p:cNvPr id="255" name="Google Shape;255;p6"/>
          <p:cNvSpPr txBox="1"/>
          <p:nvPr/>
        </p:nvSpPr>
        <p:spPr>
          <a:xfrm>
            <a:off x="1118255" y="1801664"/>
            <a:ext cx="6907500" cy="3943800"/>
          </a:xfrm>
          <a:prstGeom prst="rect">
            <a:avLst/>
          </a:prstGeom>
          <a:noFill/>
          <a:ln>
            <a:noFill/>
          </a:ln>
        </p:spPr>
        <p:txBody>
          <a:bodyPr spcFirstLastPara="1" wrap="square" lIns="0" tIns="10850" rIns="0" bIns="0" anchor="t" anchorCtr="0">
            <a:spAutoFit/>
          </a:bodyPr>
          <a:lstStyle/>
          <a:p>
            <a:pPr marL="0" marR="0" lvl="0" indent="0" algn="ctr" rtl="0">
              <a:lnSpc>
                <a:spcPct val="100000"/>
              </a:lnSpc>
              <a:spcBef>
                <a:spcPts val="0"/>
              </a:spcBef>
              <a:spcAft>
                <a:spcPts val="0"/>
              </a:spcAft>
              <a:buClr>
                <a:srgbClr val="000000"/>
              </a:buClr>
              <a:buSzPts val="2100"/>
              <a:buFont typeface="Arial"/>
              <a:buNone/>
            </a:pPr>
            <a:endParaRPr sz="2100" b="1" i="0" u="none" strike="noStrike" cap="none">
              <a:solidFill>
                <a:schemeClr val="dk1"/>
              </a:solidFill>
              <a:latin typeface="Quattrocento Sans"/>
              <a:ea typeface="Quattrocento Sans"/>
              <a:cs typeface="Quattrocento Sans"/>
              <a:sym typeface="Quattrocento Sans"/>
            </a:endParaRPr>
          </a:p>
          <a:p>
            <a:pPr marL="0" marR="0" lvl="0" indent="0" algn="ctr" rtl="0">
              <a:lnSpc>
                <a:spcPct val="100000"/>
              </a:lnSpc>
              <a:spcBef>
                <a:spcPts val="86"/>
              </a:spcBef>
              <a:spcAft>
                <a:spcPts val="0"/>
              </a:spcAft>
              <a:buClr>
                <a:srgbClr val="000000"/>
              </a:buClr>
              <a:buSzPts val="2300"/>
              <a:buFont typeface="Arial"/>
              <a:buNone/>
            </a:pPr>
            <a:r>
              <a:rPr lang="fr-FR" sz="2300" b="0" i="0" u="none" strike="noStrike" cap="none">
                <a:solidFill>
                  <a:schemeClr val="dk1"/>
                </a:solidFill>
                <a:latin typeface="Quattrocento Sans"/>
                <a:ea typeface="Quattrocento Sans"/>
                <a:cs typeface="Quattrocento Sans"/>
                <a:sym typeface="Quattrocento Sans"/>
              </a:rPr>
              <a:t>« Le droit d’avoir un accès régulier, permanent et non  restrictif, soit directement ou au moyen d’achats  financiers, à une alimentation quantitativement et  qualitativement adéquate et suffisante, correspondant  aux traditions culturelles du peuple auquel le  consommateur appartient, et qui lui procure une vie  physique et morale, individuelle et collective,  épanouissante et exempte de peur </a:t>
            </a:r>
            <a:r>
              <a:rPr lang="fr-FR" sz="2300" b="0" i="1" u="none" strike="noStrike" cap="none">
                <a:solidFill>
                  <a:schemeClr val="dk1"/>
                </a:solidFill>
                <a:latin typeface="Quattrocento Sans"/>
                <a:ea typeface="Quattrocento Sans"/>
                <a:cs typeface="Quattrocento Sans"/>
                <a:sym typeface="Quattrocento Sans"/>
              </a:rPr>
              <a:t>».</a:t>
            </a:r>
            <a:endParaRPr sz="2300" b="0" i="1" u="none" strike="noStrike" cap="none">
              <a:solidFill>
                <a:schemeClr val="dk1"/>
              </a:solidFill>
              <a:latin typeface="Quattrocento Sans"/>
              <a:ea typeface="Quattrocento Sans"/>
              <a:cs typeface="Quattrocento Sans"/>
              <a:sym typeface="Quattrocento Sans"/>
            </a:endParaRPr>
          </a:p>
          <a:p>
            <a:pPr marL="0" marR="0" lvl="0" indent="0" algn="ctr" rtl="0">
              <a:lnSpc>
                <a:spcPct val="100000"/>
              </a:lnSpc>
              <a:spcBef>
                <a:spcPts val="86"/>
              </a:spcBef>
              <a:spcAft>
                <a:spcPts val="0"/>
              </a:spcAft>
              <a:buClr>
                <a:srgbClr val="000000"/>
              </a:buClr>
              <a:buSzPts val="2300"/>
              <a:buFont typeface="Arial"/>
              <a:buNone/>
            </a:pPr>
            <a:endParaRPr sz="2300" b="0" i="1" u="none" strike="noStrike" cap="none">
              <a:solidFill>
                <a:schemeClr val="dk1"/>
              </a:solidFill>
              <a:latin typeface="Quattrocento Sans"/>
              <a:ea typeface="Quattrocento Sans"/>
              <a:cs typeface="Quattrocento Sans"/>
              <a:sym typeface="Quattrocento Sans"/>
            </a:endParaRPr>
          </a:p>
          <a:p>
            <a:pPr marL="0" marR="0" lvl="0" indent="0" algn="l" rtl="0">
              <a:lnSpc>
                <a:spcPct val="100000"/>
              </a:lnSpc>
              <a:spcBef>
                <a:spcPts val="564"/>
              </a:spcBef>
              <a:spcAft>
                <a:spcPts val="0"/>
              </a:spcAft>
              <a:buClr>
                <a:srgbClr val="000000"/>
              </a:buClr>
              <a:buSzPts val="2138"/>
              <a:buFont typeface="Arial"/>
              <a:buNone/>
            </a:pPr>
            <a:r>
              <a:rPr lang="fr-FR" sz="2138" b="0" i="0" u="none" strike="noStrike" cap="none">
                <a:solidFill>
                  <a:schemeClr val="dk1"/>
                </a:solidFill>
                <a:latin typeface="Quattrocento Sans"/>
                <a:ea typeface="Quattrocento Sans"/>
                <a:cs typeface="Quattrocento Sans"/>
                <a:sym typeface="Quattrocento Sans"/>
              </a:rPr>
              <a:t>Olivier De Schutter, ex. rapporteur spécial ONU</a:t>
            </a:r>
            <a:endParaRPr sz="2138" b="0" i="0" u="none" strike="noStrike" cap="non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7"/>
          <p:cNvSpPr txBox="1">
            <a:spLocks noGrp="1"/>
          </p:cNvSpPr>
          <p:nvPr>
            <p:ph type="body" idx="1"/>
          </p:nvPr>
        </p:nvSpPr>
        <p:spPr>
          <a:xfrm>
            <a:off x="405525" y="2400925"/>
            <a:ext cx="8229600" cy="4526100"/>
          </a:xfrm>
          <a:prstGeom prst="rect">
            <a:avLst/>
          </a:prstGeom>
          <a:noFill/>
          <a:ln>
            <a:noFill/>
          </a:ln>
        </p:spPr>
        <p:txBody>
          <a:bodyPr spcFirstLastPara="1" wrap="square" lIns="91425" tIns="45700" rIns="91425" bIns="45700" anchor="t" anchorCtr="0">
            <a:normAutofit/>
          </a:bodyPr>
          <a:lstStyle/>
          <a:p>
            <a:pPr marL="457200" lvl="0" indent="-387350" algn="l" rtl="0">
              <a:lnSpc>
                <a:spcPct val="100000"/>
              </a:lnSpc>
              <a:spcBef>
                <a:spcPts val="500"/>
              </a:spcBef>
              <a:spcAft>
                <a:spcPts val="0"/>
              </a:spcAft>
              <a:buSzPts val="2500"/>
              <a:buFont typeface="Quattrocento Sans"/>
              <a:buChar char="●"/>
            </a:pPr>
            <a:r>
              <a:rPr lang="fr-FR" sz="2500">
                <a:latin typeface="Quattrocento Sans"/>
                <a:ea typeface="Quattrocento Sans"/>
                <a:cs typeface="Quattrocento Sans"/>
                <a:sym typeface="Quattrocento Sans"/>
              </a:rPr>
              <a:t>L’amélioration de l’aide alimentaire</a:t>
            </a:r>
            <a:endParaRPr sz="2500">
              <a:latin typeface="Quattrocento Sans"/>
              <a:ea typeface="Quattrocento Sans"/>
              <a:cs typeface="Quattrocento Sans"/>
              <a:sym typeface="Quattrocento Sans"/>
            </a:endParaRPr>
          </a:p>
          <a:p>
            <a:pPr marL="457200" lvl="0" indent="-387350" algn="l" rtl="0">
              <a:lnSpc>
                <a:spcPct val="100000"/>
              </a:lnSpc>
              <a:spcBef>
                <a:spcPts val="0"/>
              </a:spcBef>
              <a:spcAft>
                <a:spcPts val="0"/>
              </a:spcAft>
              <a:buSzPts val="2500"/>
              <a:buFont typeface="Quattrocento Sans"/>
              <a:buChar char="●"/>
            </a:pPr>
            <a:r>
              <a:rPr lang="fr-FR" sz="2500">
                <a:latin typeface="Quattrocento Sans"/>
                <a:ea typeface="Quattrocento Sans"/>
                <a:cs typeface="Quattrocento Sans"/>
                <a:sym typeface="Quattrocento Sans"/>
              </a:rPr>
              <a:t>Actions citoyennes, expérimentations associatives…des initiatives qui se multiplient et cherchent leur modèles</a:t>
            </a:r>
            <a:endParaRPr sz="2500">
              <a:latin typeface="Quattrocento Sans"/>
              <a:ea typeface="Quattrocento Sans"/>
              <a:cs typeface="Quattrocento Sans"/>
              <a:sym typeface="Quattrocento Sans"/>
            </a:endParaRPr>
          </a:p>
          <a:p>
            <a:pPr marL="457200" lvl="0" indent="-387350" algn="l" rtl="0">
              <a:lnSpc>
                <a:spcPct val="100000"/>
              </a:lnSpc>
              <a:spcBef>
                <a:spcPts val="0"/>
              </a:spcBef>
              <a:spcAft>
                <a:spcPts val="0"/>
              </a:spcAft>
              <a:buSzPts val="2500"/>
              <a:buFont typeface="Quattrocento Sans"/>
              <a:buChar char="●"/>
            </a:pPr>
            <a:r>
              <a:rPr lang="fr-FR" sz="2500">
                <a:latin typeface="Quattrocento Sans"/>
                <a:ea typeface="Quattrocento Sans"/>
                <a:cs typeface="Quattrocento Sans"/>
                <a:sym typeface="Quattrocento Sans"/>
              </a:rPr>
              <a:t>La recherche de formes coopératives</a:t>
            </a:r>
            <a:endParaRPr sz="2500">
              <a:latin typeface="Quattrocento Sans"/>
              <a:ea typeface="Quattrocento Sans"/>
              <a:cs typeface="Quattrocento Sans"/>
              <a:sym typeface="Quattrocento Sans"/>
            </a:endParaRPr>
          </a:p>
          <a:p>
            <a:pPr marL="457200" lvl="0" indent="-387350" algn="l" rtl="0">
              <a:lnSpc>
                <a:spcPct val="100000"/>
              </a:lnSpc>
              <a:spcBef>
                <a:spcPts val="0"/>
              </a:spcBef>
              <a:spcAft>
                <a:spcPts val="0"/>
              </a:spcAft>
              <a:buSzPts val="2500"/>
              <a:buFont typeface="Quattrocento Sans"/>
              <a:buChar char="●"/>
            </a:pPr>
            <a:r>
              <a:rPr lang="fr-FR" sz="2500">
                <a:latin typeface="Quattrocento Sans"/>
                <a:ea typeface="Quattrocento Sans"/>
                <a:cs typeface="Quattrocento Sans"/>
                <a:sym typeface="Quattrocento Sans"/>
              </a:rPr>
              <a:t>L’évolution des politiques publiques</a:t>
            </a:r>
            <a:endParaRPr sz="2500">
              <a:latin typeface="Quattrocento Sans"/>
              <a:ea typeface="Quattrocento Sans"/>
              <a:cs typeface="Quattrocento Sans"/>
              <a:sym typeface="Quattrocento Sans"/>
            </a:endParaRPr>
          </a:p>
          <a:p>
            <a:pPr marL="457200" lvl="0" indent="-387350" algn="l" rtl="0">
              <a:lnSpc>
                <a:spcPct val="100000"/>
              </a:lnSpc>
              <a:spcBef>
                <a:spcPts val="0"/>
              </a:spcBef>
              <a:spcAft>
                <a:spcPts val="0"/>
              </a:spcAft>
              <a:buSzPts val="2500"/>
              <a:buFont typeface="Quattrocento Sans"/>
              <a:buChar char="●"/>
            </a:pPr>
            <a:r>
              <a:rPr lang="fr-FR" sz="2500">
                <a:latin typeface="Quattrocento Sans"/>
                <a:ea typeface="Quattrocento Sans"/>
                <a:cs typeface="Quattrocento Sans"/>
                <a:sym typeface="Quattrocento Sans"/>
              </a:rPr>
              <a:t>Des changements de pratiques pour quel changement de système ?</a:t>
            </a:r>
            <a:endParaRPr sz="2500">
              <a:latin typeface="Quattrocento Sans"/>
              <a:ea typeface="Quattrocento Sans"/>
              <a:cs typeface="Quattrocento Sans"/>
              <a:sym typeface="Quattrocento Sans"/>
            </a:endParaRPr>
          </a:p>
          <a:p>
            <a:pPr marL="457200" lvl="0" indent="-387350" algn="l" rtl="0">
              <a:lnSpc>
                <a:spcPct val="100000"/>
              </a:lnSpc>
              <a:spcBef>
                <a:spcPts val="0"/>
              </a:spcBef>
              <a:spcAft>
                <a:spcPts val="0"/>
              </a:spcAft>
              <a:buSzPts val="2500"/>
              <a:buFont typeface="Quattrocento Sans"/>
              <a:buChar char="●"/>
            </a:pPr>
            <a:r>
              <a:rPr lang="fr-FR" sz="2500">
                <a:latin typeface="Quattrocento Sans"/>
                <a:ea typeface="Quattrocento Sans"/>
                <a:cs typeface="Quattrocento Sans"/>
                <a:sym typeface="Quattrocento Sans"/>
              </a:rPr>
              <a:t>Vers une sécurité sociale de l’alimentation ?</a:t>
            </a:r>
            <a:endParaRPr sz="2500">
              <a:latin typeface="Quattrocento Sans"/>
              <a:ea typeface="Quattrocento Sans"/>
              <a:cs typeface="Quattrocento Sans"/>
              <a:sym typeface="Quattrocento Sans"/>
            </a:endParaRPr>
          </a:p>
        </p:txBody>
      </p:sp>
      <p:sp>
        <p:nvSpPr>
          <p:cNvPr id="261" name="Google Shape;261;p17"/>
          <p:cNvSpPr txBox="1">
            <a:spLocks noGrp="1"/>
          </p:cNvSpPr>
          <p:nvPr>
            <p:ph type="title"/>
          </p:nvPr>
        </p:nvSpPr>
        <p:spPr>
          <a:xfrm>
            <a:off x="0" y="584588"/>
            <a:ext cx="9144000" cy="1143000"/>
          </a:xfrm>
          <a:prstGeom prst="rect">
            <a:avLst/>
          </a:prstGeom>
          <a:solidFill>
            <a:srgbClr val="FFFFFF"/>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fr-FR" b="1">
                <a:latin typeface="Quattrocento Sans"/>
                <a:ea typeface="Quattrocento Sans"/>
                <a:cs typeface="Quattrocento Sans"/>
                <a:sym typeface="Quattrocento Sans"/>
              </a:rPr>
              <a:t>Renouvellement des formes de solidarités et émergence d’une citoyenneté alimentaire</a:t>
            </a:r>
            <a:endParaRPr>
              <a:latin typeface="Quattrocento Sans"/>
              <a:ea typeface="Quattrocento Sans"/>
              <a:cs typeface="Quattrocento Sans"/>
              <a:sym typeface="Quattrocento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1"/>
          <p:cNvPicPr preferRelativeResize="0"/>
          <p:nvPr/>
        </p:nvPicPr>
        <p:blipFill rotWithShape="1">
          <a:blip r:embed="rId3">
            <a:alphaModFix/>
          </a:blip>
          <a:srcRect/>
          <a:stretch/>
        </p:blipFill>
        <p:spPr>
          <a:xfrm>
            <a:off x="223157" y="0"/>
            <a:ext cx="4848820" cy="6858000"/>
          </a:xfrm>
          <a:prstGeom prst="rect">
            <a:avLst/>
          </a:prstGeom>
          <a:noFill/>
          <a:ln>
            <a:noFill/>
          </a:ln>
        </p:spPr>
      </p:pic>
      <p:sp>
        <p:nvSpPr>
          <p:cNvPr id="267" name="Google Shape;267;p21"/>
          <p:cNvSpPr txBox="1"/>
          <p:nvPr/>
        </p:nvSpPr>
        <p:spPr>
          <a:xfrm>
            <a:off x="5370286" y="338667"/>
            <a:ext cx="3543900" cy="561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fr-FR" sz="2500" b="1" i="0" u="none" strike="noStrike" cap="none">
                <a:solidFill>
                  <a:schemeClr val="dk1"/>
                </a:solidFill>
                <a:latin typeface="Quattrocento Sans"/>
                <a:ea typeface="Quattrocento Sans"/>
                <a:cs typeface="Quattrocento Sans"/>
                <a:sym typeface="Quattrocento Sans"/>
              </a:rPr>
              <a:t>Un collectif national : Le collectif pour une Sécurité sociale de l’alimentation</a:t>
            </a:r>
            <a:endParaRPr sz="2500" b="1" i="0" u="none" strike="noStrike" cap="none">
              <a:solidFill>
                <a:schemeClr val="dk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chemeClr val="dk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chemeClr val="dk1"/>
                </a:solidFill>
                <a:latin typeface="Quattrocento Sans"/>
                <a:ea typeface="Quattrocento Sans"/>
                <a:cs typeface="Quattrocento Sans"/>
                <a:sym typeface="Quattrocento Sans"/>
              </a:rPr>
              <a:t>Avec</a:t>
            </a:r>
            <a:endParaRPr sz="1800" b="0" i="0" u="none" strike="noStrike" cap="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200"/>
              <a:buFont typeface="Arial"/>
              <a:buNone/>
            </a:pPr>
            <a:r>
              <a:rPr lang="fr-FR" sz="1800" b="0" i="0" u="none" strike="noStrike" cap="none">
                <a:solidFill>
                  <a:schemeClr val="dk1"/>
                </a:solidFill>
                <a:latin typeface="Quattrocento Sans"/>
                <a:ea typeface="Quattrocento Sans"/>
                <a:cs typeface="Quattrocento Sans"/>
                <a:sym typeface="Quattrocento Sans"/>
              </a:rPr>
              <a:t>ISF Agrista</a:t>
            </a:r>
            <a:endParaRPr sz="1800" b="0" i="0" u="none" strike="noStrike" cap="none">
              <a:solidFill>
                <a:schemeClr val="dk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200"/>
              <a:buFont typeface="Arial"/>
              <a:buNone/>
            </a:pPr>
            <a:r>
              <a:rPr lang="fr-FR" sz="1800" b="0" i="0" u="none" strike="noStrike" cap="none">
                <a:solidFill>
                  <a:schemeClr val="dk1"/>
                </a:solidFill>
                <a:latin typeface="Quattrocento Sans"/>
                <a:ea typeface="Quattrocento Sans"/>
                <a:cs typeface="Quattrocento Sans"/>
                <a:sym typeface="Quattrocento Sans"/>
              </a:rPr>
              <a:t>Réseau CIVAM</a:t>
            </a:r>
            <a:endParaRPr sz="1800" b="0" i="0" u="none" strike="noStrike" cap="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200"/>
              <a:buFont typeface="Arial"/>
              <a:buNone/>
            </a:pPr>
            <a:r>
              <a:rPr lang="fr-FR" sz="1800" b="0" i="0" u="none" strike="noStrike" cap="none">
                <a:solidFill>
                  <a:schemeClr val="dk1"/>
                </a:solidFill>
                <a:latin typeface="Quattrocento Sans"/>
                <a:ea typeface="Quattrocento Sans"/>
                <a:cs typeface="Quattrocento Sans"/>
                <a:sym typeface="Quattrocento Sans"/>
              </a:rPr>
              <a:t>Réseau salariat</a:t>
            </a:r>
            <a:endParaRPr sz="1800" b="0" i="0" u="none" strike="noStrike" cap="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200"/>
              <a:buFont typeface="Arial"/>
              <a:buNone/>
            </a:pPr>
            <a:r>
              <a:rPr lang="fr-FR" sz="1800" b="0" i="0" u="none" strike="noStrike" cap="none">
                <a:solidFill>
                  <a:schemeClr val="dk1"/>
                </a:solidFill>
                <a:latin typeface="Quattrocento Sans"/>
                <a:ea typeface="Quattrocento Sans"/>
                <a:cs typeface="Quattrocento Sans"/>
                <a:sym typeface="Quattrocento Sans"/>
              </a:rPr>
              <a:t>La confédération paysanne</a:t>
            </a:r>
            <a:endParaRPr sz="1800" b="0" i="0" u="none" strike="noStrike" cap="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200"/>
              <a:buFont typeface="Arial"/>
              <a:buNone/>
            </a:pPr>
            <a:r>
              <a:rPr lang="fr-FR" sz="1800" b="0" i="0" u="none" strike="noStrike" cap="none">
                <a:solidFill>
                  <a:schemeClr val="dk1"/>
                </a:solidFill>
                <a:latin typeface="Quattrocento Sans"/>
                <a:ea typeface="Quattrocento Sans"/>
                <a:cs typeface="Quattrocento Sans"/>
                <a:sym typeface="Quattrocento Sans"/>
              </a:rPr>
              <a:t>Les amis de la confédération paysanne</a:t>
            </a:r>
            <a:endParaRPr sz="1800" b="0" i="0" u="none" strike="noStrike" cap="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200"/>
              <a:buFont typeface="Arial"/>
              <a:buNone/>
            </a:pPr>
            <a:r>
              <a:rPr lang="fr-FR" sz="1800" b="0" i="0" u="none" strike="noStrike" cap="none">
                <a:solidFill>
                  <a:schemeClr val="dk1"/>
                </a:solidFill>
                <a:latin typeface="Quattrocento Sans"/>
                <a:ea typeface="Quattrocento Sans"/>
                <a:cs typeface="Quattrocento Sans"/>
                <a:sym typeface="Quattrocento Sans"/>
              </a:rPr>
              <a:t>Collectif Démocratie alimentaire</a:t>
            </a:r>
            <a:endParaRPr sz="1800" b="0" i="0" u="none" strike="noStrike" cap="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200"/>
              <a:buFont typeface="Arial"/>
              <a:buNone/>
            </a:pPr>
            <a:r>
              <a:rPr lang="fr-FR" sz="1800" b="0" i="0" u="none" strike="noStrike" cap="none">
                <a:solidFill>
                  <a:schemeClr val="dk1"/>
                </a:solidFill>
                <a:latin typeface="Quattrocento Sans"/>
                <a:ea typeface="Quattrocento Sans"/>
                <a:cs typeface="Quattrocento Sans"/>
                <a:sym typeface="Quattrocento Sans"/>
              </a:rPr>
              <a:t>Ardeur </a:t>
            </a:r>
            <a:endParaRPr sz="1800" b="0" i="0" u="none" strike="noStrike" cap="none">
              <a:solidFill>
                <a:schemeClr val="dk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200"/>
              <a:buFont typeface="Arial"/>
              <a:buNone/>
            </a:pPr>
            <a:r>
              <a:rPr lang="fr-FR" sz="1800" b="0" i="0" u="none" strike="noStrike" cap="none">
                <a:solidFill>
                  <a:schemeClr val="dk1"/>
                </a:solidFill>
                <a:latin typeface="Quattrocento Sans"/>
                <a:ea typeface="Quattrocento Sans"/>
                <a:cs typeface="Quattrocento Sans"/>
                <a:sym typeface="Quattrocento Sans"/>
              </a:rPr>
              <a:t>L’atelier paysan</a:t>
            </a:r>
            <a:endParaRPr sz="1800" b="0" i="0" u="none" strike="noStrike" cap="none">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200"/>
              <a:buFont typeface="Arial"/>
              <a:buNone/>
            </a:pPr>
            <a:r>
              <a:rPr lang="fr-FR" sz="1800" b="0" i="0" u="none" strike="noStrike" cap="none">
                <a:solidFill>
                  <a:schemeClr val="dk1"/>
                </a:solidFill>
                <a:latin typeface="Quattrocento Sans"/>
                <a:ea typeface="Quattrocento Sans"/>
                <a:cs typeface="Quattrocento Sans"/>
                <a:sym typeface="Quattrocento Sans"/>
              </a:rPr>
              <a:t>Mutuale</a:t>
            </a:r>
            <a:endParaRPr sz="1800" b="0" i="0" u="none" strike="noStrike" cap="none">
              <a:solidFill>
                <a:schemeClr val="dk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200"/>
              <a:buFont typeface="Arial"/>
              <a:buNone/>
            </a:pPr>
            <a:r>
              <a:rPr lang="fr-FR" sz="1800" b="0" i="0" u="none" strike="noStrike" cap="none">
                <a:solidFill>
                  <a:schemeClr val="dk1"/>
                </a:solidFill>
                <a:latin typeface="Quattrocento Sans"/>
                <a:ea typeface="Quattrocento Sans"/>
                <a:cs typeface="Quattrocento Sans"/>
                <a:sym typeface="Quattrocento Sans"/>
              </a:rPr>
              <a:t>L’UFAL</a:t>
            </a:r>
            <a:endParaRPr sz="1800" b="0" i="0" u="none" strike="noStrike" cap="none">
              <a:solidFill>
                <a:schemeClr val="dk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200"/>
              <a:buFont typeface="Arial"/>
              <a:buNone/>
            </a:pPr>
            <a:r>
              <a:rPr lang="fr-FR" sz="1800" b="0" i="0" u="none" strike="noStrike" cap="none">
                <a:solidFill>
                  <a:schemeClr val="dk1"/>
                </a:solidFill>
                <a:latin typeface="Quattrocento Sans"/>
                <a:ea typeface="Quattrocento Sans"/>
                <a:cs typeface="Quattrocento Sans"/>
                <a:sym typeface="Quattrocento Sans"/>
              </a:rPr>
              <a:t>VRAC</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2"/>
          <p:cNvSpPr txBox="1">
            <a:spLocks noGrp="1"/>
          </p:cNvSpPr>
          <p:nvPr>
            <p:ph type="title"/>
          </p:nvPr>
        </p:nvSpPr>
        <p:spPr>
          <a:xfrm>
            <a:off x="457200" y="197950"/>
            <a:ext cx="8229600" cy="2139600"/>
          </a:xfrm>
          <a:prstGeom prst="rect">
            <a:avLst/>
          </a:prstGeom>
          <a:solidFill>
            <a:srgbClr val="FFFFFF"/>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49483"/>
              <a:buFont typeface="Calibri"/>
              <a:buNone/>
            </a:pPr>
            <a:r>
              <a:rPr lang="fr-FR" sz="4177" b="1">
                <a:latin typeface="Quattrocento Sans"/>
                <a:ea typeface="Quattrocento Sans"/>
                <a:cs typeface="Quattrocento Sans"/>
                <a:sym typeface="Quattrocento Sans"/>
              </a:rPr>
              <a:t>La « SSA » : une vision transformatrice</a:t>
            </a:r>
            <a:br>
              <a:rPr lang="fr-FR" b="1">
                <a:latin typeface="Quattrocento Sans"/>
                <a:ea typeface="Quattrocento Sans"/>
                <a:cs typeface="Quattrocento Sans"/>
                <a:sym typeface="Quattrocento Sans"/>
              </a:rPr>
            </a:br>
            <a:r>
              <a:rPr lang="fr-FR" sz="2877">
                <a:latin typeface="Quattrocento Sans"/>
                <a:ea typeface="Quattrocento Sans"/>
                <a:cs typeface="Quattrocento Sans"/>
                <a:sym typeface="Quattrocento Sans"/>
              </a:rPr>
              <a:t>intégrer l’alimentation dans le régime général de la sécurité sociale.</a:t>
            </a:r>
            <a:br>
              <a:rPr lang="fr-FR" sz="3100">
                <a:latin typeface="Quattrocento Sans"/>
                <a:ea typeface="Quattrocento Sans"/>
                <a:cs typeface="Quattrocento Sans"/>
                <a:sym typeface="Quattrocento Sans"/>
              </a:rPr>
            </a:br>
            <a:endParaRPr sz="3100" b="1">
              <a:latin typeface="Quattrocento Sans"/>
              <a:ea typeface="Quattrocento Sans"/>
              <a:cs typeface="Quattrocento Sans"/>
              <a:sym typeface="Quattrocento Sans"/>
            </a:endParaRPr>
          </a:p>
        </p:txBody>
      </p:sp>
      <p:sp>
        <p:nvSpPr>
          <p:cNvPr id="274" name="Google Shape;274;p22"/>
          <p:cNvSpPr txBox="1">
            <a:spLocks noGrp="1"/>
          </p:cNvSpPr>
          <p:nvPr>
            <p:ph type="body" idx="1"/>
          </p:nvPr>
        </p:nvSpPr>
        <p:spPr>
          <a:xfrm>
            <a:off x="457200" y="2092895"/>
            <a:ext cx="8229600" cy="4278600"/>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Clr>
                <a:schemeClr val="dk1"/>
              </a:buClr>
              <a:buSzPct val="113100"/>
              <a:buNone/>
            </a:pPr>
            <a:r>
              <a:rPr lang="fr-FR" sz="2475">
                <a:latin typeface="Quattrocento Sans"/>
                <a:ea typeface="Quattrocento Sans"/>
                <a:cs typeface="Quattrocento Sans"/>
                <a:sym typeface="Quattrocento Sans"/>
              </a:rPr>
              <a:t>Une « carte vitale » de l’alimentation à hauteur de 150 euros par personne et par mois.</a:t>
            </a:r>
            <a:endParaRPr sz="2475">
              <a:latin typeface="Quattrocento Sans"/>
              <a:ea typeface="Quattrocento Sans"/>
              <a:cs typeface="Quattrocento Sans"/>
              <a:sym typeface="Quattrocento Sans"/>
            </a:endParaRPr>
          </a:p>
          <a:p>
            <a:pPr marL="0" lvl="0" indent="0" algn="l" rtl="0">
              <a:lnSpc>
                <a:spcPct val="100000"/>
              </a:lnSpc>
              <a:spcBef>
                <a:spcPts val="0"/>
              </a:spcBef>
              <a:spcAft>
                <a:spcPts val="0"/>
              </a:spcAft>
              <a:buClr>
                <a:schemeClr val="dk1"/>
              </a:buClr>
              <a:buSzPct val="100000"/>
              <a:buNone/>
            </a:pPr>
            <a:endParaRPr sz="2800">
              <a:latin typeface="Quattrocento Sans"/>
              <a:ea typeface="Quattrocento Sans"/>
              <a:cs typeface="Quattrocento Sans"/>
              <a:sym typeface="Quattrocento Sans"/>
            </a:endParaRPr>
          </a:p>
          <a:p>
            <a:pPr marL="0" lvl="0" indent="0" algn="l" rtl="0">
              <a:lnSpc>
                <a:spcPct val="100000"/>
              </a:lnSpc>
              <a:spcBef>
                <a:spcPts val="592"/>
              </a:spcBef>
              <a:spcAft>
                <a:spcPts val="0"/>
              </a:spcAft>
              <a:buClr>
                <a:schemeClr val="dk1"/>
              </a:buClr>
              <a:buSzPct val="100000"/>
              <a:buNone/>
            </a:pPr>
            <a:r>
              <a:rPr lang="fr-FR" b="1">
                <a:latin typeface="Quattrocento Sans"/>
                <a:ea typeface="Quattrocento Sans"/>
                <a:cs typeface="Quattrocento Sans"/>
                <a:sym typeface="Quattrocento Sans"/>
              </a:rPr>
              <a:t>Trois grands principes :</a:t>
            </a:r>
            <a:endParaRPr>
              <a:latin typeface="Quattrocento Sans"/>
              <a:ea typeface="Quattrocento Sans"/>
              <a:cs typeface="Quattrocento Sans"/>
              <a:sym typeface="Quattrocento Sans"/>
            </a:endParaRPr>
          </a:p>
          <a:p>
            <a:pPr marL="342900" lvl="0" indent="-331152" algn="l" rtl="0">
              <a:lnSpc>
                <a:spcPct val="100000"/>
              </a:lnSpc>
              <a:spcBef>
                <a:spcPts val="592"/>
              </a:spcBef>
              <a:spcAft>
                <a:spcPts val="0"/>
              </a:spcAft>
              <a:buClr>
                <a:schemeClr val="dk1"/>
              </a:buClr>
              <a:buSzPct val="100000"/>
              <a:buFont typeface="Quattrocento Sans"/>
              <a:buChar char="•"/>
            </a:pPr>
            <a:r>
              <a:rPr lang="fr-FR" sz="3000">
                <a:latin typeface="Quattrocento Sans"/>
                <a:ea typeface="Quattrocento Sans"/>
                <a:cs typeface="Quattrocento Sans"/>
                <a:sym typeface="Quattrocento Sans"/>
              </a:rPr>
              <a:t>Universalité (un droit pour tou.te.s)</a:t>
            </a:r>
            <a:endParaRPr sz="3000">
              <a:latin typeface="Quattrocento Sans"/>
              <a:ea typeface="Quattrocento Sans"/>
              <a:cs typeface="Quattrocento Sans"/>
              <a:sym typeface="Quattrocento Sans"/>
            </a:endParaRPr>
          </a:p>
          <a:p>
            <a:pPr marL="342900" lvl="0" indent="-331152" algn="l" rtl="0">
              <a:lnSpc>
                <a:spcPct val="100000"/>
              </a:lnSpc>
              <a:spcBef>
                <a:spcPts val="592"/>
              </a:spcBef>
              <a:spcAft>
                <a:spcPts val="0"/>
              </a:spcAft>
              <a:buClr>
                <a:schemeClr val="dk1"/>
              </a:buClr>
              <a:buSzPct val="100000"/>
              <a:buFont typeface="Quattrocento Sans"/>
              <a:buChar char="•"/>
            </a:pPr>
            <a:r>
              <a:rPr lang="fr-FR" sz="3000">
                <a:latin typeface="Quattrocento Sans"/>
                <a:ea typeface="Quattrocento Sans"/>
                <a:cs typeface="Quattrocento Sans"/>
                <a:sym typeface="Quattrocento Sans"/>
              </a:rPr>
              <a:t>Conventionnement organisé démocratiquement (caisses locales, articulées avec une instance nationale)</a:t>
            </a:r>
            <a:endParaRPr sz="3000">
              <a:latin typeface="Quattrocento Sans"/>
              <a:ea typeface="Quattrocento Sans"/>
              <a:cs typeface="Quattrocento Sans"/>
              <a:sym typeface="Quattrocento Sans"/>
            </a:endParaRPr>
          </a:p>
          <a:p>
            <a:pPr marL="342900" lvl="0" indent="-331152" algn="l" rtl="0">
              <a:lnSpc>
                <a:spcPct val="100000"/>
              </a:lnSpc>
              <a:spcBef>
                <a:spcPts val="592"/>
              </a:spcBef>
              <a:spcAft>
                <a:spcPts val="0"/>
              </a:spcAft>
              <a:buClr>
                <a:schemeClr val="dk1"/>
              </a:buClr>
              <a:buSzPct val="100000"/>
              <a:buFont typeface="Quattrocento Sans"/>
              <a:buChar char="•"/>
            </a:pPr>
            <a:r>
              <a:rPr lang="fr-FR" sz="3000">
                <a:latin typeface="Quattrocento Sans"/>
                <a:ea typeface="Quattrocento Sans"/>
                <a:cs typeface="Quattrocento Sans"/>
                <a:sym typeface="Quattrocento Sans"/>
              </a:rPr>
              <a:t>Financement basé sur la cotisation, basée sur la valeur ajoutée produite par l’activité économique.</a:t>
            </a:r>
            <a:endParaRPr sz="3000">
              <a:latin typeface="Quattrocento Sans"/>
              <a:ea typeface="Quattrocento Sans"/>
              <a:cs typeface="Quattrocento Sans"/>
              <a:sym typeface="Quattrocento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descr="Une image contenant carte&#10;&#10;Description générée automatiquement"/>
          <p:cNvPicPr preferRelativeResize="0"/>
          <p:nvPr/>
        </p:nvPicPr>
        <p:blipFill rotWithShape="1">
          <a:blip r:embed="rId3">
            <a:alphaModFix/>
          </a:blip>
          <a:srcRect/>
          <a:stretch/>
        </p:blipFill>
        <p:spPr>
          <a:xfrm>
            <a:off x="1225947" y="1433271"/>
            <a:ext cx="6692105" cy="4415125"/>
          </a:xfrm>
          <a:prstGeom prst="rect">
            <a:avLst/>
          </a:prstGeom>
          <a:noFill/>
          <a:ln>
            <a:noFill/>
          </a:ln>
        </p:spPr>
      </p:pic>
      <p:sp>
        <p:nvSpPr>
          <p:cNvPr id="89" name="Google Shape;89;p1"/>
          <p:cNvSpPr txBox="1"/>
          <p:nvPr/>
        </p:nvSpPr>
        <p:spPr>
          <a:xfrm>
            <a:off x="-249" y="219296"/>
            <a:ext cx="9144000" cy="1024003"/>
          </a:xfrm>
          <a:prstGeom prst="rect">
            <a:avLst/>
          </a:prstGeom>
          <a:solidFill>
            <a:srgbClr val="203864"/>
          </a:solidFill>
          <a:ln>
            <a:noFill/>
          </a:ln>
        </p:spPr>
        <p:txBody>
          <a:bodyPr spcFirstLastPara="1" wrap="square" lIns="68569" tIns="34275" rIns="68569" bIns="34275" anchor="b" anchorCtr="0">
            <a:normAutofit/>
          </a:bodyPr>
          <a:lstStyle/>
          <a:p>
            <a:pPr algn="ctr">
              <a:lnSpc>
                <a:spcPct val="90000"/>
              </a:lnSpc>
              <a:buClr>
                <a:schemeClr val="dk1"/>
              </a:buClr>
              <a:buSzPts val="3200"/>
            </a:pPr>
            <a:endParaRPr sz="2400" b="1">
              <a:solidFill>
                <a:srgbClr val="FFFFFF"/>
              </a:solidFill>
              <a:latin typeface="Calibri"/>
              <a:ea typeface="Calibri"/>
              <a:cs typeface="Calibri"/>
              <a:sym typeface="Calibri"/>
            </a:endParaRPr>
          </a:p>
        </p:txBody>
      </p:sp>
      <p:sp>
        <p:nvSpPr>
          <p:cNvPr id="90" name="Google Shape;90;p1"/>
          <p:cNvSpPr txBox="1"/>
          <p:nvPr/>
        </p:nvSpPr>
        <p:spPr>
          <a:xfrm>
            <a:off x="-249" y="356984"/>
            <a:ext cx="9143751" cy="794003"/>
          </a:xfrm>
          <a:prstGeom prst="rect">
            <a:avLst/>
          </a:prstGeom>
          <a:solidFill>
            <a:srgbClr val="203864"/>
          </a:solidFill>
          <a:ln>
            <a:noFill/>
          </a:ln>
        </p:spPr>
        <p:txBody>
          <a:bodyPr spcFirstLastPara="1" wrap="square" lIns="68569" tIns="34275" rIns="68569" bIns="34275" anchor="b" anchorCtr="0">
            <a:normAutofit fontScale="25000" lnSpcReduction="20000"/>
          </a:bodyPr>
          <a:lstStyle/>
          <a:p>
            <a:pPr algn="ctr">
              <a:lnSpc>
                <a:spcPct val="90000"/>
              </a:lnSpc>
              <a:buClr>
                <a:schemeClr val="dk1"/>
              </a:buClr>
              <a:buSzPct val="100000"/>
            </a:pPr>
            <a:endParaRPr sz="3300" b="1" dirty="0">
              <a:solidFill>
                <a:schemeClr val="lt1"/>
              </a:solidFill>
              <a:latin typeface="Calibri"/>
              <a:ea typeface="Calibri"/>
              <a:cs typeface="Calibri"/>
              <a:sym typeface="Calibri"/>
            </a:endParaRPr>
          </a:p>
          <a:p>
            <a:pPr algn="ctr">
              <a:lnSpc>
                <a:spcPct val="90000"/>
              </a:lnSpc>
              <a:buClr>
                <a:schemeClr val="lt1"/>
              </a:buClr>
              <a:buSzPct val="100000"/>
            </a:pPr>
            <a:r>
              <a:rPr lang="fr-FR" sz="10800" b="1" dirty="0">
                <a:solidFill>
                  <a:schemeClr val="lt1"/>
                </a:solidFill>
                <a:latin typeface="Calibri"/>
                <a:ea typeface="Calibri"/>
                <a:cs typeface="Calibri"/>
                <a:sym typeface="Calibri"/>
              </a:rPr>
              <a:t>La Caisse Alimentaire Commune – Montpellier</a:t>
            </a:r>
          </a:p>
          <a:p>
            <a:pPr algn="ctr">
              <a:lnSpc>
                <a:spcPct val="90000"/>
              </a:lnSpc>
              <a:buClr>
                <a:schemeClr val="lt1"/>
              </a:buClr>
              <a:buSzPct val="100000"/>
            </a:pPr>
            <a:r>
              <a:rPr lang="fr-FR" sz="8800" b="1" dirty="0">
                <a:solidFill>
                  <a:schemeClr val="lt1"/>
                </a:solidFill>
                <a:latin typeface="Calibri"/>
                <a:cs typeface="Calibri"/>
                <a:sym typeface="Calibri"/>
              </a:rPr>
              <a:t>Expérimentation et recherche-action</a:t>
            </a:r>
            <a:endParaRPr sz="8800" dirty="0"/>
          </a:p>
        </p:txBody>
      </p:sp>
      <p:sp>
        <p:nvSpPr>
          <p:cNvPr id="91" name="Google Shape;91;p1"/>
          <p:cNvSpPr txBox="1"/>
          <p:nvPr/>
        </p:nvSpPr>
        <p:spPr>
          <a:xfrm>
            <a:off x="114300" y="971550"/>
            <a:ext cx="2250000" cy="2250000"/>
          </a:xfrm>
          <a:prstGeom prst="rect">
            <a:avLst/>
          </a:prstGeom>
          <a:noFill/>
          <a:ln>
            <a:noFill/>
          </a:ln>
        </p:spPr>
        <p:txBody>
          <a:bodyPr spcFirstLastPara="1" wrap="square" lIns="68569" tIns="68569" rIns="68569" bIns="68569" anchor="ctr" anchorCtr="0">
            <a:noAutofit/>
          </a:bodyPr>
          <a:lstStyle/>
          <a:p>
            <a:pPr algn="ctr">
              <a:spcBef>
                <a:spcPts val="900"/>
              </a:spcBef>
            </a:pPr>
            <a:br>
              <a:rPr lang="fr-FR" sz="1050"/>
            </a:br>
            <a:endParaRPr sz="1050"/>
          </a:p>
        </p:txBody>
      </p:sp>
      <p:pic>
        <p:nvPicPr>
          <p:cNvPr id="92" name="Google Shape;92;p1"/>
          <p:cNvPicPr preferRelativeResize="0"/>
          <p:nvPr/>
        </p:nvPicPr>
        <p:blipFill>
          <a:blip r:embed="rId4">
            <a:alphaModFix/>
          </a:blip>
          <a:stretch>
            <a:fillRect/>
          </a:stretch>
        </p:blipFill>
        <p:spPr>
          <a:xfrm>
            <a:off x="2264850" y="6232369"/>
            <a:ext cx="314750" cy="368615"/>
          </a:xfrm>
          <a:prstGeom prst="rect">
            <a:avLst/>
          </a:prstGeom>
          <a:noFill/>
          <a:ln>
            <a:noFill/>
          </a:ln>
        </p:spPr>
      </p:pic>
      <p:pic>
        <p:nvPicPr>
          <p:cNvPr id="93" name="Google Shape;93;p1"/>
          <p:cNvPicPr preferRelativeResize="0"/>
          <p:nvPr/>
        </p:nvPicPr>
        <p:blipFill>
          <a:blip r:embed="rId5">
            <a:alphaModFix/>
          </a:blip>
          <a:stretch>
            <a:fillRect/>
          </a:stretch>
        </p:blipFill>
        <p:spPr>
          <a:xfrm>
            <a:off x="2623505" y="6166839"/>
            <a:ext cx="465746" cy="474818"/>
          </a:xfrm>
          <a:prstGeom prst="rect">
            <a:avLst/>
          </a:prstGeom>
          <a:noFill/>
          <a:ln>
            <a:noFill/>
          </a:ln>
        </p:spPr>
      </p:pic>
      <p:pic>
        <p:nvPicPr>
          <p:cNvPr id="94" name="Google Shape;94;p1"/>
          <p:cNvPicPr preferRelativeResize="0"/>
          <p:nvPr/>
        </p:nvPicPr>
        <p:blipFill>
          <a:blip r:embed="rId6">
            <a:alphaModFix/>
          </a:blip>
          <a:stretch>
            <a:fillRect/>
          </a:stretch>
        </p:blipFill>
        <p:spPr>
          <a:xfrm>
            <a:off x="5574924" y="6140511"/>
            <a:ext cx="356025" cy="469744"/>
          </a:xfrm>
          <a:prstGeom prst="rect">
            <a:avLst/>
          </a:prstGeom>
          <a:noFill/>
          <a:ln>
            <a:noFill/>
          </a:ln>
        </p:spPr>
      </p:pic>
      <p:pic>
        <p:nvPicPr>
          <p:cNvPr id="3" name="Image 2" descr="Une image contenant texte, Police, affiche, capture d’écran&#10;&#10;Description générée automatiquement">
            <a:extLst>
              <a:ext uri="{FF2B5EF4-FFF2-40B4-BE49-F238E27FC236}">
                <a16:creationId xmlns:a16="http://schemas.microsoft.com/office/drawing/2014/main" id="{D1585F96-106B-8C49-287D-767A0B17B3CC}"/>
              </a:ext>
            </a:extLst>
          </p:cNvPr>
          <p:cNvPicPr>
            <a:picLocks noChangeAspect="1"/>
          </p:cNvPicPr>
          <p:nvPr/>
        </p:nvPicPr>
        <p:blipFill>
          <a:blip r:embed="rId7"/>
          <a:stretch>
            <a:fillRect/>
          </a:stretch>
        </p:blipFill>
        <p:spPr>
          <a:xfrm>
            <a:off x="3170677" y="6201838"/>
            <a:ext cx="365048" cy="382203"/>
          </a:xfrm>
          <a:prstGeom prst="rect">
            <a:avLst/>
          </a:prstGeom>
        </p:spPr>
      </p:pic>
      <p:pic>
        <p:nvPicPr>
          <p:cNvPr id="5" name="Image 4" descr="Une image contenant texte, Police, logo, Graphique&#10;&#10;Description générée automatiquement">
            <a:extLst>
              <a:ext uri="{FF2B5EF4-FFF2-40B4-BE49-F238E27FC236}">
                <a16:creationId xmlns:a16="http://schemas.microsoft.com/office/drawing/2014/main" id="{520C7486-D394-2ECC-8866-29EC57DC6C7B}"/>
              </a:ext>
            </a:extLst>
          </p:cNvPr>
          <p:cNvPicPr>
            <a:picLocks noChangeAspect="1"/>
          </p:cNvPicPr>
          <p:nvPr/>
        </p:nvPicPr>
        <p:blipFill>
          <a:blip r:embed="rId8"/>
          <a:stretch>
            <a:fillRect/>
          </a:stretch>
        </p:blipFill>
        <p:spPr>
          <a:xfrm>
            <a:off x="6079369" y="6177786"/>
            <a:ext cx="766185" cy="395404"/>
          </a:xfrm>
          <a:prstGeom prst="rect">
            <a:avLst/>
          </a:prstGeom>
        </p:spPr>
      </p:pic>
      <p:pic>
        <p:nvPicPr>
          <p:cNvPr id="7" name="Image 6" descr="Une image contenant texte, Police, logo, Graphique&#10;&#10;Description générée automatiquement">
            <a:extLst>
              <a:ext uri="{FF2B5EF4-FFF2-40B4-BE49-F238E27FC236}">
                <a16:creationId xmlns:a16="http://schemas.microsoft.com/office/drawing/2014/main" id="{3F88AB34-5798-2E6D-AA31-0BC111A9F016}"/>
              </a:ext>
            </a:extLst>
          </p:cNvPr>
          <p:cNvPicPr>
            <a:picLocks noChangeAspect="1"/>
          </p:cNvPicPr>
          <p:nvPr/>
        </p:nvPicPr>
        <p:blipFill>
          <a:blip r:embed="rId9"/>
          <a:stretch>
            <a:fillRect/>
          </a:stretch>
        </p:blipFill>
        <p:spPr>
          <a:xfrm>
            <a:off x="3602637" y="6177786"/>
            <a:ext cx="471745" cy="439771"/>
          </a:xfrm>
          <a:prstGeom prst="rect">
            <a:avLst/>
          </a:prstGeom>
        </p:spPr>
      </p:pic>
      <p:pic>
        <p:nvPicPr>
          <p:cNvPr id="9" name="Image 8" descr="Une image contenant texte, Police, capture d’écran, Graphique&#10;&#10;Description générée automatiquement">
            <a:extLst>
              <a:ext uri="{FF2B5EF4-FFF2-40B4-BE49-F238E27FC236}">
                <a16:creationId xmlns:a16="http://schemas.microsoft.com/office/drawing/2014/main" id="{7CCD3EFF-888A-9F66-BCEF-877470533E9D}"/>
              </a:ext>
            </a:extLst>
          </p:cNvPr>
          <p:cNvPicPr>
            <a:picLocks noChangeAspect="1"/>
          </p:cNvPicPr>
          <p:nvPr/>
        </p:nvPicPr>
        <p:blipFill>
          <a:blip r:embed="rId10"/>
          <a:stretch>
            <a:fillRect/>
          </a:stretch>
        </p:blipFill>
        <p:spPr>
          <a:xfrm>
            <a:off x="4141294" y="6166728"/>
            <a:ext cx="658619" cy="417313"/>
          </a:xfrm>
          <a:prstGeom prst="rect">
            <a:avLst/>
          </a:prstGeom>
        </p:spPr>
      </p:pic>
      <p:pic>
        <p:nvPicPr>
          <p:cNvPr id="4" name="Picture 3">
            <a:extLst>
              <a:ext uri="{FF2B5EF4-FFF2-40B4-BE49-F238E27FC236}">
                <a16:creationId xmlns:a16="http://schemas.microsoft.com/office/drawing/2014/main" id="{FBF0EBAA-502B-AEFF-0261-AD3D02092381}"/>
              </a:ext>
            </a:extLst>
          </p:cNvPr>
          <p:cNvPicPr>
            <a:picLocks noChangeAspect="1"/>
          </p:cNvPicPr>
          <p:nvPr/>
        </p:nvPicPr>
        <p:blipFill>
          <a:blip r:embed="rId11"/>
          <a:stretch>
            <a:fillRect/>
          </a:stretch>
        </p:blipFill>
        <p:spPr>
          <a:xfrm>
            <a:off x="4799913" y="6222303"/>
            <a:ext cx="749073" cy="30616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5"/>
          <p:cNvSpPr txBox="1">
            <a:spLocks noGrp="1"/>
          </p:cNvSpPr>
          <p:nvPr>
            <p:ph type="body" idx="1"/>
          </p:nvPr>
        </p:nvSpPr>
        <p:spPr>
          <a:xfrm>
            <a:off x="435936" y="2062716"/>
            <a:ext cx="8091376" cy="4019107"/>
          </a:xfrm>
          <a:prstGeom prst="rect">
            <a:avLst/>
          </a:prstGeom>
          <a:noFill/>
          <a:ln>
            <a:noFill/>
          </a:ln>
        </p:spPr>
        <p:txBody>
          <a:bodyPr spcFirstLastPara="1" wrap="square" lIns="68569" tIns="34275" rIns="68569" bIns="34275" anchor="t" anchorCtr="0">
            <a:noAutofit/>
          </a:bodyPr>
          <a:lstStyle/>
          <a:p>
            <a:pPr marL="0" indent="0">
              <a:lnSpc>
                <a:spcPct val="90000"/>
              </a:lnSpc>
              <a:spcBef>
                <a:spcPts val="0"/>
              </a:spcBef>
              <a:buSzPts val="2200"/>
              <a:buNone/>
            </a:pPr>
            <a:r>
              <a:rPr lang="fr-FR" sz="2000" b="1" u="sng" dirty="0">
                <a:solidFill>
                  <a:srgbClr val="C55A11"/>
                </a:solidFill>
                <a:latin typeface="Calibri" panose="020F0502020204030204" pitchFamily="34" charset="0"/>
                <a:cs typeface="Calibri" panose="020F0502020204030204" pitchFamily="34" charset="0"/>
                <a:sym typeface="Arial"/>
              </a:rPr>
              <a:t>Hypothèses :</a:t>
            </a:r>
            <a:endParaRPr sz="2000" b="1" u="sng" dirty="0">
              <a:solidFill>
                <a:srgbClr val="C55A11"/>
              </a:solidFill>
              <a:latin typeface="Calibri" panose="020F0502020204030204" pitchFamily="34" charset="0"/>
              <a:cs typeface="Calibri" panose="020F0502020204030204" pitchFamily="34" charset="0"/>
              <a:sym typeface="Arial"/>
            </a:endParaRPr>
          </a:p>
          <a:p>
            <a:pPr marL="171450" indent="-171450">
              <a:lnSpc>
                <a:spcPct val="90000"/>
              </a:lnSpc>
              <a:spcBef>
                <a:spcPts val="750"/>
              </a:spcBef>
              <a:buClr>
                <a:srgbClr val="000000"/>
              </a:buClr>
              <a:buSzPts val="2200"/>
            </a:pPr>
            <a:r>
              <a:rPr lang="fr-FR" sz="2000" dirty="0">
                <a:solidFill>
                  <a:srgbClr val="000000"/>
                </a:solidFill>
              </a:rPr>
              <a:t>La </a:t>
            </a:r>
            <a:r>
              <a:rPr lang="fr-FR" sz="2000" b="1" dirty="0">
                <a:solidFill>
                  <a:schemeClr val="accent2"/>
                </a:solidFill>
              </a:rPr>
              <a:t>démocratie alimentaire </a:t>
            </a:r>
            <a:r>
              <a:rPr lang="fr-FR" sz="2000" dirty="0">
                <a:solidFill>
                  <a:srgbClr val="000000"/>
                </a:solidFill>
              </a:rPr>
              <a:t>est la condition d'une </a:t>
            </a:r>
            <a:r>
              <a:rPr lang="fr-FR" sz="2000" b="1" dirty="0">
                <a:solidFill>
                  <a:schemeClr val="accent2"/>
                </a:solidFill>
              </a:rPr>
              <a:t>transition agro-alimentaire </a:t>
            </a:r>
            <a:r>
              <a:rPr lang="fr-FR" sz="2000" dirty="0">
                <a:solidFill>
                  <a:srgbClr val="000000"/>
                </a:solidFill>
              </a:rPr>
              <a:t>juste, porteuse de changements en termes </a:t>
            </a:r>
            <a:r>
              <a:rPr lang="fr-FR" sz="2000" b="1" dirty="0">
                <a:solidFill>
                  <a:schemeClr val="accent2"/>
                </a:solidFill>
              </a:rPr>
              <a:t>d'accès à l'alimentation, de pratiques alimentaires, d’environnement alimentaire et de systèmes alimentaires vers plus de durabilité.</a:t>
            </a:r>
            <a:endParaRPr sz="2000" dirty="0">
              <a:solidFill>
                <a:schemeClr val="accent2"/>
              </a:solidFill>
            </a:endParaRPr>
          </a:p>
          <a:p>
            <a:pPr marL="171450" indent="-171450">
              <a:lnSpc>
                <a:spcPct val="90000"/>
              </a:lnSpc>
              <a:spcBef>
                <a:spcPts val="750"/>
              </a:spcBef>
              <a:buClr>
                <a:srgbClr val="000000"/>
              </a:buClr>
              <a:buSzPts val="2200"/>
            </a:pPr>
            <a:r>
              <a:rPr lang="fr-FR" sz="2000" dirty="0">
                <a:solidFill>
                  <a:srgbClr val="000000"/>
                </a:solidFill>
              </a:rPr>
              <a:t>La démocratie alimentaire est nourrie par l'exercice d'une </a:t>
            </a:r>
            <a:r>
              <a:rPr lang="fr-FR" sz="2000" b="1" dirty="0">
                <a:solidFill>
                  <a:schemeClr val="accent2"/>
                </a:solidFill>
              </a:rPr>
              <a:t>citoyenneté alimentaire </a:t>
            </a:r>
            <a:r>
              <a:rPr lang="fr-FR" sz="2000" dirty="0">
                <a:solidFill>
                  <a:srgbClr val="000000"/>
                </a:solidFill>
              </a:rPr>
              <a:t>articulée aux </a:t>
            </a:r>
            <a:r>
              <a:rPr lang="fr-FR" sz="2000" b="1" dirty="0">
                <a:solidFill>
                  <a:schemeClr val="accent2"/>
                </a:solidFill>
              </a:rPr>
              <a:t>politiques publiques</a:t>
            </a:r>
            <a:r>
              <a:rPr lang="fr-FR" sz="2000" b="1" dirty="0">
                <a:solidFill>
                  <a:srgbClr val="000000"/>
                </a:solidFill>
              </a:rPr>
              <a:t>.</a:t>
            </a:r>
            <a:endParaRPr sz="2000" dirty="0">
              <a:solidFill>
                <a:srgbClr val="000000"/>
              </a:solidFill>
            </a:endParaRPr>
          </a:p>
          <a:p>
            <a:pPr marL="171450" indent="-171450">
              <a:lnSpc>
                <a:spcPct val="90000"/>
              </a:lnSpc>
              <a:spcBef>
                <a:spcPts val="750"/>
              </a:spcBef>
              <a:buClr>
                <a:srgbClr val="000000"/>
              </a:buClr>
              <a:buSzPts val="2200"/>
            </a:pPr>
            <a:r>
              <a:rPr lang="fr-FR" sz="2000" dirty="0">
                <a:solidFill>
                  <a:srgbClr val="000000"/>
                </a:solidFill>
              </a:rPr>
              <a:t>Une “</a:t>
            </a:r>
            <a:r>
              <a:rPr lang="fr-FR" sz="2000" b="1" dirty="0">
                <a:solidFill>
                  <a:schemeClr val="accent2"/>
                </a:solidFill>
              </a:rPr>
              <a:t>caisse alimentaire commune</a:t>
            </a:r>
            <a:r>
              <a:rPr lang="fr-FR" sz="2000" dirty="0">
                <a:solidFill>
                  <a:srgbClr val="000000"/>
                </a:solidFill>
              </a:rPr>
              <a:t>”, dispositif territorial multi-acteurs, gouvernée par un comité citoyen de l’alimentation est un </a:t>
            </a:r>
            <a:r>
              <a:rPr lang="fr-FR" sz="2000" b="1" dirty="0">
                <a:solidFill>
                  <a:schemeClr val="accent2"/>
                </a:solidFill>
              </a:rPr>
              <a:t>espace de démocratie alimentaire vecteur de transformations sociales, publiques et économiques.</a:t>
            </a:r>
            <a:endParaRPr sz="2000" dirty="0">
              <a:solidFill>
                <a:schemeClr val="accent2"/>
              </a:solidFill>
            </a:endParaRPr>
          </a:p>
        </p:txBody>
      </p:sp>
      <p:sp>
        <p:nvSpPr>
          <p:cNvPr id="4" name="Google Shape;106;p3">
            <a:extLst>
              <a:ext uri="{FF2B5EF4-FFF2-40B4-BE49-F238E27FC236}">
                <a16:creationId xmlns:a16="http://schemas.microsoft.com/office/drawing/2014/main" id="{0C3ABA94-2B25-D89E-0C3E-5EED726F435C}"/>
              </a:ext>
            </a:extLst>
          </p:cNvPr>
          <p:cNvSpPr txBox="1"/>
          <p:nvPr/>
        </p:nvSpPr>
        <p:spPr>
          <a:xfrm>
            <a:off x="249" y="340242"/>
            <a:ext cx="9143751" cy="1252620"/>
          </a:xfrm>
          <a:prstGeom prst="rect">
            <a:avLst/>
          </a:prstGeom>
          <a:solidFill>
            <a:srgbClr val="203864"/>
          </a:solidFill>
          <a:ln>
            <a:noFill/>
          </a:ln>
        </p:spPr>
        <p:txBody>
          <a:bodyPr spcFirstLastPara="1" wrap="square" lIns="68569" tIns="34275" rIns="68569" bIns="34275" anchor="b" anchorCtr="0">
            <a:noAutofit/>
          </a:bodyPr>
          <a:lstStyle/>
          <a:p>
            <a:pPr algn="ctr">
              <a:lnSpc>
                <a:spcPct val="90000"/>
              </a:lnSpc>
              <a:buClr>
                <a:schemeClr val="lt1"/>
              </a:buClr>
              <a:buSzPts val="3000"/>
            </a:pPr>
            <a:r>
              <a:rPr lang="fr-FR" sz="2500" b="1" dirty="0">
                <a:solidFill>
                  <a:schemeClr val="lt1"/>
                </a:solidFill>
                <a:latin typeface="Calibri"/>
                <a:ea typeface="Calibri"/>
                <a:cs typeface="Calibri"/>
                <a:sym typeface="Calibri"/>
              </a:rPr>
              <a:t>« Comment développer une approche démocratique des enjeux d’accès à l’alimentation dans une perspective de sécurité alimentaire durable ?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A72FAD5-2797-FBA6-8655-3EFD1616442C}"/>
              </a:ext>
            </a:extLst>
          </p:cNvPr>
          <p:cNvSpPr>
            <a:spLocks noGrp="1"/>
          </p:cNvSpPr>
          <p:nvPr>
            <p:ph idx="1"/>
          </p:nvPr>
        </p:nvSpPr>
        <p:spPr>
          <a:xfrm>
            <a:off x="628650" y="2272164"/>
            <a:ext cx="5189822" cy="3217808"/>
          </a:xfrm>
        </p:spPr>
        <p:txBody>
          <a:bodyPr>
            <a:normAutofit/>
          </a:bodyPr>
          <a:lstStyle/>
          <a:p>
            <a:r>
              <a:rPr lang="fr-FR" sz="1650" dirty="0"/>
              <a:t>Limites du système actuel de l’aide alimentaire et dans une moindre mesure des dispositifs alternatifs</a:t>
            </a:r>
          </a:p>
          <a:p>
            <a:r>
              <a:rPr lang="fr-FR" sz="1650" dirty="0"/>
              <a:t>Critères d’un dispositif favorable à la SAD :</a:t>
            </a:r>
          </a:p>
          <a:p>
            <a:pPr>
              <a:buFont typeface="Wingdings" panose="05000000000000000000" pitchFamily="2" charset="2"/>
              <a:buChar char="ü"/>
            </a:pPr>
            <a:r>
              <a:rPr lang="fr-FR" sz="1650" dirty="0"/>
              <a:t> accès physique, économique et social égalitaire</a:t>
            </a:r>
          </a:p>
          <a:p>
            <a:pPr>
              <a:buFont typeface="Wingdings" panose="05000000000000000000" pitchFamily="2" charset="2"/>
              <a:buChar char="ü"/>
            </a:pPr>
            <a:r>
              <a:rPr lang="fr-FR" sz="1650" i="1" dirty="0" err="1"/>
              <a:t>Empowerment</a:t>
            </a:r>
            <a:r>
              <a:rPr lang="fr-FR" sz="1650" dirty="0"/>
              <a:t> individuel et collectif</a:t>
            </a:r>
          </a:p>
          <a:p>
            <a:pPr>
              <a:buFont typeface="Wingdings" panose="05000000000000000000" pitchFamily="2" charset="2"/>
              <a:buChar char="ü"/>
            </a:pPr>
            <a:r>
              <a:rPr lang="fr-FR" sz="1650" dirty="0"/>
              <a:t>Lien social</a:t>
            </a:r>
          </a:p>
          <a:p>
            <a:pPr>
              <a:buFont typeface="Wingdings" panose="05000000000000000000" pitchFamily="2" charset="2"/>
              <a:buChar char="ü"/>
            </a:pPr>
            <a:r>
              <a:rPr lang="fr-FR" sz="1650" dirty="0"/>
              <a:t>Incluant des réponse d’urgence</a:t>
            </a:r>
          </a:p>
          <a:p>
            <a:pPr>
              <a:buFont typeface="Wingdings" panose="05000000000000000000" pitchFamily="2" charset="2"/>
              <a:buChar char="ü"/>
            </a:pPr>
            <a:r>
              <a:rPr lang="fr-FR" sz="1650" dirty="0"/>
              <a:t>Démarche </a:t>
            </a:r>
            <a:r>
              <a:rPr lang="fr-FR" sz="1650" i="1" dirty="0"/>
              <a:t>d’aller vers </a:t>
            </a:r>
            <a:r>
              <a:rPr lang="fr-FR" sz="1650" dirty="0"/>
              <a:t>(contre le non recours)</a:t>
            </a:r>
          </a:p>
        </p:txBody>
      </p:sp>
      <p:sp>
        <p:nvSpPr>
          <p:cNvPr id="4" name="Titre 2">
            <a:extLst>
              <a:ext uri="{FF2B5EF4-FFF2-40B4-BE49-F238E27FC236}">
                <a16:creationId xmlns:a16="http://schemas.microsoft.com/office/drawing/2014/main" id="{EE37368F-8DB3-F2C2-24E2-6015E240684B}"/>
              </a:ext>
            </a:extLst>
          </p:cNvPr>
          <p:cNvSpPr txBox="1">
            <a:spLocks/>
          </p:cNvSpPr>
          <p:nvPr/>
        </p:nvSpPr>
        <p:spPr>
          <a:xfrm>
            <a:off x="249" y="833598"/>
            <a:ext cx="9143751" cy="836176"/>
          </a:xfrm>
          <a:prstGeom prst="rect">
            <a:avLst/>
          </a:prstGeom>
          <a:solidFill>
            <a:schemeClr val="accent2"/>
          </a:solidFill>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250" b="1" dirty="0">
                <a:solidFill>
                  <a:schemeClr val="bg1"/>
                </a:solidFill>
                <a:latin typeface="+mn-lt"/>
              </a:rPr>
              <a:t>Sécurité alimentaire durable</a:t>
            </a:r>
          </a:p>
          <a:p>
            <a:pPr algn="l"/>
            <a:r>
              <a:rPr lang="fr-FR" sz="1725" b="1" dirty="0">
                <a:solidFill>
                  <a:schemeClr val="bg1"/>
                </a:solidFill>
                <a:latin typeface="+mn-lt"/>
              </a:rPr>
              <a:t>Rapport « Vers une sécurité alimentaire durable » (Terra Nova, 2021)</a:t>
            </a:r>
            <a:endParaRPr lang="fr-FR" sz="1725" b="1" dirty="0">
              <a:solidFill>
                <a:schemeClr val="bg1"/>
              </a:solidFill>
            </a:endParaRPr>
          </a:p>
        </p:txBody>
      </p:sp>
      <p:sp>
        <p:nvSpPr>
          <p:cNvPr id="8" name="ZoneTexte 7">
            <a:extLst>
              <a:ext uri="{FF2B5EF4-FFF2-40B4-BE49-F238E27FC236}">
                <a16:creationId xmlns:a16="http://schemas.microsoft.com/office/drawing/2014/main" id="{8B54B36C-3AAA-D461-9B07-8F15E450E0A5}"/>
              </a:ext>
            </a:extLst>
          </p:cNvPr>
          <p:cNvSpPr txBox="1"/>
          <p:nvPr/>
        </p:nvSpPr>
        <p:spPr>
          <a:xfrm>
            <a:off x="6436294" y="2633111"/>
            <a:ext cx="2079056" cy="2631490"/>
          </a:xfrm>
          <a:prstGeom prst="rect">
            <a:avLst/>
          </a:prstGeom>
          <a:noFill/>
        </p:spPr>
        <p:txBody>
          <a:bodyPr wrap="square" rtlCol="0">
            <a:spAutoFit/>
          </a:bodyPr>
          <a:lstStyle/>
          <a:p>
            <a:r>
              <a:rPr lang="fr-FR" sz="1500" b="1" dirty="0"/>
              <a:t>« La sécurité alimentaire durable existe lorsque tous les individus ont un accès (économique, physique et social) égalitaire à une alimentation durable</a:t>
            </a:r>
          </a:p>
          <a:p>
            <a:r>
              <a:rPr lang="fr-FR" sz="1500" b="1" dirty="0"/>
              <a:t>de manière coordonnée et pérenne ».</a:t>
            </a:r>
          </a:p>
        </p:txBody>
      </p:sp>
    </p:spTree>
    <p:extLst>
      <p:ext uri="{BB962C8B-B14F-4D97-AF65-F5344CB8AC3E}">
        <p14:creationId xmlns:p14="http://schemas.microsoft.com/office/powerpoint/2010/main" val="3735325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2" name="Image 1" descr="Une image contenant texte, capture d’écran, fruit&#10;&#10;Description générée automatiquement">
            <a:extLst>
              <a:ext uri="{FF2B5EF4-FFF2-40B4-BE49-F238E27FC236}">
                <a16:creationId xmlns:a16="http://schemas.microsoft.com/office/drawing/2014/main" id="{E9A1B20E-3BB4-64A3-F641-C11D313CA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457" y="733648"/>
            <a:ext cx="8821085" cy="496186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p:nvPr/>
        </p:nvSpPr>
        <p:spPr>
          <a:xfrm>
            <a:off x="-32414" y="244549"/>
            <a:ext cx="9173879" cy="905908"/>
          </a:xfrm>
          <a:prstGeom prst="rect">
            <a:avLst/>
          </a:prstGeom>
          <a:solidFill>
            <a:srgbClr val="203864"/>
          </a:solidFill>
          <a:ln>
            <a:noFill/>
          </a:ln>
        </p:spPr>
        <p:txBody>
          <a:bodyPr spcFirstLastPara="1" wrap="square" lIns="68569" tIns="34275" rIns="68569" bIns="34275" anchor="b" anchorCtr="0">
            <a:noAutofit/>
          </a:bodyPr>
          <a:lstStyle/>
          <a:p>
            <a:pPr algn="ctr">
              <a:lnSpc>
                <a:spcPct val="90000"/>
              </a:lnSpc>
              <a:buClr>
                <a:schemeClr val="lt1"/>
              </a:buClr>
              <a:buSzPts val="3000"/>
            </a:pPr>
            <a:r>
              <a:rPr lang="fr-FR" sz="3000" b="1" dirty="0">
                <a:solidFill>
                  <a:schemeClr val="lt1"/>
                </a:solidFill>
                <a:latin typeface="Calibri"/>
                <a:cs typeface="Calibri"/>
                <a:sym typeface="Calibri"/>
              </a:rPr>
              <a:t>Création d’un collectif de coopération</a:t>
            </a:r>
          </a:p>
          <a:p>
            <a:pPr algn="ctr">
              <a:lnSpc>
                <a:spcPct val="90000"/>
              </a:lnSpc>
              <a:buClr>
                <a:schemeClr val="lt1"/>
              </a:buClr>
              <a:buSzPts val="3000"/>
            </a:pPr>
            <a:r>
              <a:rPr lang="fr-FR" sz="3000" b="1" dirty="0">
                <a:solidFill>
                  <a:schemeClr val="lt1"/>
                </a:solidFill>
                <a:latin typeface="Calibri"/>
                <a:cs typeface="Calibri"/>
                <a:sym typeface="Calibri"/>
              </a:rPr>
              <a:t>été / automne 2021</a:t>
            </a:r>
            <a:endParaRPr sz="3000" b="1" dirty="0">
              <a:solidFill>
                <a:schemeClr val="lt1"/>
              </a:solidFill>
              <a:latin typeface="Calibri"/>
              <a:cs typeface="Calibri"/>
              <a:sym typeface="Calibri"/>
            </a:endParaRPr>
          </a:p>
        </p:txBody>
      </p:sp>
      <p:pic>
        <p:nvPicPr>
          <p:cNvPr id="107" name="Google Shape;107;p3" descr="Une image contenant personne, foule&#10;&#10;Description générée automatiquement"/>
          <p:cNvPicPr preferRelativeResize="0">
            <a:picLocks noGrp="1"/>
          </p:cNvPicPr>
          <p:nvPr>
            <p:ph type="body" idx="1"/>
          </p:nvPr>
        </p:nvPicPr>
        <p:blipFill rotWithShape="1">
          <a:blip r:embed="rId3">
            <a:alphaModFix/>
          </a:blip>
          <a:srcRect t="10445"/>
          <a:stretch/>
        </p:blipFill>
        <p:spPr>
          <a:xfrm>
            <a:off x="-32414" y="1565127"/>
            <a:ext cx="4849948" cy="2443150"/>
          </a:xfrm>
          <a:prstGeom prst="rect">
            <a:avLst/>
          </a:prstGeom>
          <a:noFill/>
          <a:ln>
            <a:noFill/>
          </a:ln>
        </p:spPr>
      </p:pic>
      <p:pic>
        <p:nvPicPr>
          <p:cNvPr id="108" name="Google Shape;108;p3" descr="Une image contenant extérieur, personne, arbre, herbe&#10;&#10;Description générée automatiquement"/>
          <p:cNvPicPr preferRelativeResize="0"/>
          <p:nvPr/>
        </p:nvPicPr>
        <p:blipFill rotWithShape="1">
          <a:blip r:embed="rId4">
            <a:alphaModFix/>
          </a:blip>
          <a:srcRect l="1805" t="2444" r="3989" b="10444"/>
          <a:stretch/>
        </p:blipFill>
        <p:spPr>
          <a:xfrm>
            <a:off x="4817534" y="1565127"/>
            <a:ext cx="4408000" cy="2443150"/>
          </a:xfrm>
          <a:prstGeom prst="rect">
            <a:avLst/>
          </a:prstGeom>
          <a:noFill/>
          <a:ln>
            <a:noFill/>
          </a:ln>
        </p:spPr>
      </p:pic>
      <p:pic>
        <p:nvPicPr>
          <p:cNvPr id="109" name="Google Shape;109;p3" descr="Une image contenant personne, intérieur, plafond&#10;&#10;Description générée automatiquement"/>
          <p:cNvPicPr preferRelativeResize="0"/>
          <p:nvPr/>
        </p:nvPicPr>
        <p:blipFill rotWithShape="1">
          <a:blip r:embed="rId5">
            <a:alphaModFix/>
          </a:blip>
          <a:srcRect t="15324" r="4068" b="25973"/>
          <a:stretch/>
        </p:blipFill>
        <p:spPr>
          <a:xfrm>
            <a:off x="-2286" y="3925130"/>
            <a:ext cx="5181155" cy="2356447"/>
          </a:xfrm>
          <a:prstGeom prst="rect">
            <a:avLst/>
          </a:prstGeom>
          <a:noFill/>
          <a:ln>
            <a:noFill/>
          </a:ln>
        </p:spPr>
      </p:pic>
      <p:pic>
        <p:nvPicPr>
          <p:cNvPr id="110" name="Google Shape;110;p3"/>
          <p:cNvPicPr preferRelativeResize="0"/>
          <p:nvPr/>
        </p:nvPicPr>
        <p:blipFill rotWithShape="1">
          <a:blip r:embed="rId6">
            <a:alphaModFix/>
          </a:blip>
          <a:srcRect t="32404" r="6395" b="-19920"/>
          <a:stretch/>
        </p:blipFill>
        <p:spPr>
          <a:xfrm>
            <a:off x="5227099" y="3925130"/>
            <a:ext cx="4272533" cy="299594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6"/>
          <p:cNvSpPr txBox="1"/>
          <p:nvPr/>
        </p:nvSpPr>
        <p:spPr>
          <a:xfrm>
            <a:off x="0" y="349043"/>
            <a:ext cx="9143751" cy="985683"/>
          </a:xfrm>
          <a:prstGeom prst="rect">
            <a:avLst/>
          </a:prstGeom>
          <a:solidFill>
            <a:srgbClr val="203864"/>
          </a:solidFill>
          <a:ln>
            <a:noFill/>
          </a:ln>
        </p:spPr>
        <p:txBody>
          <a:bodyPr spcFirstLastPara="1" wrap="square" lIns="68569" tIns="34275" rIns="68569" bIns="34275" anchor="b" anchorCtr="0">
            <a:noAutofit/>
          </a:bodyPr>
          <a:lstStyle/>
          <a:p>
            <a:pPr algn="ctr">
              <a:lnSpc>
                <a:spcPct val="90000"/>
              </a:lnSpc>
              <a:buClr>
                <a:schemeClr val="lt1"/>
              </a:buClr>
              <a:buSzPts val="3000"/>
            </a:pPr>
            <a:r>
              <a:rPr lang="fr-FR" sz="3000" b="1" dirty="0">
                <a:solidFill>
                  <a:schemeClr val="lt1"/>
                </a:solidFill>
                <a:latin typeface="Calibri"/>
                <a:ea typeface="Calibri"/>
                <a:cs typeface="Calibri"/>
                <a:sym typeface="Calibri"/>
              </a:rPr>
              <a:t>Mobilisation Citoyenne</a:t>
            </a:r>
            <a:endParaRPr sz="3000" dirty="0"/>
          </a:p>
          <a:p>
            <a:pPr algn="ctr">
              <a:lnSpc>
                <a:spcPct val="90000"/>
              </a:lnSpc>
              <a:buClr>
                <a:schemeClr val="lt1"/>
              </a:buClr>
              <a:buSzPts val="3000"/>
            </a:pPr>
            <a:r>
              <a:rPr lang="fr-FR" sz="3000" b="1" dirty="0">
                <a:solidFill>
                  <a:schemeClr val="lt1"/>
                </a:solidFill>
                <a:latin typeface="Calibri"/>
                <a:ea typeface="Calibri"/>
                <a:cs typeface="Calibri"/>
                <a:sym typeface="Calibri"/>
              </a:rPr>
              <a:t> février à septembre 2022</a:t>
            </a:r>
            <a:endParaRPr sz="3000" b="1" dirty="0">
              <a:solidFill>
                <a:schemeClr val="lt1"/>
              </a:solidFill>
              <a:latin typeface="Calibri"/>
              <a:ea typeface="Calibri"/>
              <a:cs typeface="Calibri"/>
              <a:sym typeface="Calibri"/>
            </a:endParaRPr>
          </a:p>
        </p:txBody>
      </p:sp>
      <p:pic>
        <p:nvPicPr>
          <p:cNvPr id="132" name="Google Shape;132;p6"/>
          <p:cNvPicPr preferRelativeResize="0"/>
          <p:nvPr/>
        </p:nvPicPr>
        <p:blipFill rotWithShape="1">
          <a:blip r:embed="rId3">
            <a:alphaModFix/>
          </a:blip>
          <a:srcRect/>
          <a:stretch/>
        </p:blipFill>
        <p:spPr>
          <a:xfrm>
            <a:off x="2680712" y="1563488"/>
            <a:ext cx="2057400" cy="1796453"/>
          </a:xfrm>
          <a:prstGeom prst="rect">
            <a:avLst/>
          </a:prstGeom>
          <a:noFill/>
          <a:ln>
            <a:noFill/>
          </a:ln>
        </p:spPr>
      </p:pic>
      <p:pic>
        <p:nvPicPr>
          <p:cNvPr id="133" name="Google Shape;133;p6"/>
          <p:cNvPicPr preferRelativeResize="0"/>
          <p:nvPr/>
        </p:nvPicPr>
        <p:blipFill rotWithShape="1">
          <a:blip r:embed="rId4">
            <a:alphaModFix/>
          </a:blip>
          <a:srcRect/>
          <a:stretch/>
        </p:blipFill>
        <p:spPr>
          <a:xfrm>
            <a:off x="2691131" y="3224052"/>
            <a:ext cx="2057400" cy="2776699"/>
          </a:xfrm>
          <a:prstGeom prst="rect">
            <a:avLst/>
          </a:prstGeom>
          <a:noFill/>
          <a:ln>
            <a:noFill/>
          </a:ln>
        </p:spPr>
      </p:pic>
      <p:pic>
        <p:nvPicPr>
          <p:cNvPr id="134" name="Google Shape;134;p6"/>
          <p:cNvPicPr preferRelativeResize="0"/>
          <p:nvPr/>
        </p:nvPicPr>
        <p:blipFill rotWithShape="1">
          <a:blip r:embed="rId5">
            <a:alphaModFix/>
          </a:blip>
          <a:srcRect/>
          <a:stretch/>
        </p:blipFill>
        <p:spPr>
          <a:xfrm>
            <a:off x="-626742" y="3449320"/>
            <a:ext cx="3357242" cy="2551430"/>
          </a:xfrm>
          <a:prstGeom prst="rect">
            <a:avLst/>
          </a:prstGeom>
          <a:noFill/>
          <a:ln>
            <a:noFill/>
          </a:ln>
        </p:spPr>
      </p:pic>
      <p:pic>
        <p:nvPicPr>
          <p:cNvPr id="135" name="Google Shape;135;p6"/>
          <p:cNvPicPr preferRelativeResize="0"/>
          <p:nvPr/>
        </p:nvPicPr>
        <p:blipFill rotWithShape="1">
          <a:blip r:embed="rId6">
            <a:alphaModFix/>
          </a:blip>
          <a:srcRect/>
          <a:stretch/>
        </p:blipFill>
        <p:spPr>
          <a:xfrm>
            <a:off x="0" y="1543576"/>
            <a:ext cx="2697480" cy="2023110"/>
          </a:xfrm>
          <a:prstGeom prst="rect">
            <a:avLst/>
          </a:prstGeom>
          <a:noFill/>
          <a:ln>
            <a:noFill/>
          </a:ln>
        </p:spPr>
      </p:pic>
      <p:pic>
        <p:nvPicPr>
          <p:cNvPr id="136" name="Google Shape;136;p6"/>
          <p:cNvPicPr preferRelativeResize="0"/>
          <p:nvPr/>
        </p:nvPicPr>
        <p:blipFill rotWithShape="1">
          <a:blip r:embed="rId7">
            <a:alphaModFix/>
          </a:blip>
          <a:srcRect/>
          <a:stretch/>
        </p:blipFill>
        <p:spPr>
          <a:xfrm>
            <a:off x="6815030" y="3429001"/>
            <a:ext cx="2306319" cy="3075092"/>
          </a:xfrm>
          <a:prstGeom prst="rect">
            <a:avLst/>
          </a:prstGeom>
          <a:noFill/>
          <a:ln>
            <a:noFill/>
          </a:ln>
        </p:spPr>
      </p:pic>
      <p:pic>
        <p:nvPicPr>
          <p:cNvPr id="137" name="Google Shape;137;p6"/>
          <p:cNvPicPr preferRelativeResize="0"/>
          <p:nvPr/>
        </p:nvPicPr>
        <p:blipFill rotWithShape="1">
          <a:blip r:embed="rId8">
            <a:alphaModFix/>
          </a:blip>
          <a:srcRect t="14686"/>
          <a:stretch/>
        </p:blipFill>
        <p:spPr>
          <a:xfrm>
            <a:off x="4671177" y="1563488"/>
            <a:ext cx="2149676" cy="2445323"/>
          </a:xfrm>
          <a:prstGeom prst="rect">
            <a:avLst/>
          </a:prstGeom>
          <a:noFill/>
          <a:ln>
            <a:noFill/>
          </a:ln>
        </p:spPr>
      </p:pic>
      <p:pic>
        <p:nvPicPr>
          <p:cNvPr id="138" name="Google Shape;138;p6"/>
          <p:cNvPicPr preferRelativeResize="0"/>
          <p:nvPr/>
        </p:nvPicPr>
        <p:blipFill rotWithShape="1">
          <a:blip r:embed="rId9">
            <a:alphaModFix/>
          </a:blip>
          <a:srcRect t="26624"/>
          <a:stretch/>
        </p:blipFill>
        <p:spPr>
          <a:xfrm>
            <a:off x="6789807" y="1543576"/>
            <a:ext cx="2353944" cy="2256386"/>
          </a:xfrm>
          <a:prstGeom prst="rect">
            <a:avLst/>
          </a:prstGeom>
          <a:noFill/>
          <a:ln>
            <a:noFill/>
          </a:ln>
        </p:spPr>
      </p:pic>
      <p:pic>
        <p:nvPicPr>
          <p:cNvPr id="139" name="Google Shape;139;p6"/>
          <p:cNvPicPr preferRelativeResize="0"/>
          <p:nvPr/>
        </p:nvPicPr>
        <p:blipFill rotWithShape="1">
          <a:blip r:embed="rId10">
            <a:alphaModFix/>
          </a:blip>
          <a:srcRect/>
          <a:stretch/>
        </p:blipFill>
        <p:spPr>
          <a:xfrm>
            <a:off x="4679749" y="3252626"/>
            <a:ext cx="2132531" cy="28433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
          <p:cNvSpPr txBox="1">
            <a:spLocks noGrp="1"/>
          </p:cNvSpPr>
          <p:nvPr>
            <p:ph type="title"/>
          </p:nvPr>
        </p:nvSpPr>
        <p:spPr>
          <a:xfrm>
            <a:off x="64575" y="57688"/>
            <a:ext cx="9144000" cy="1143000"/>
          </a:xfrm>
          <a:prstGeom prst="rect">
            <a:avLst/>
          </a:prstGeom>
          <a:solidFill>
            <a:srgbClr val="FFFFFF"/>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960"/>
              <a:buFont typeface="Arial"/>
              <a:buNone/>
            </a:pPr>
            <a:r>
              <a:rPr lang="fr-FR" sz="3659" b="1" dirty="0">
                <a:latin typeface="Quattrocento Sans"/>
                <a:ea typeface="Quattrocento Sans"/>
                <a:cs typeface="Quattrocento Sans"/>
                <a:sym typeface="Quattrocento Sans"/>
              </a:rPr>
              <a:t>Un travail de recherche-action participative</a:t>
            </a:r>
            <a:endParaRPr sz="3659" dirty="0">
              <a:latin typeface="Quattrocento Sans"/>
              <a:ea typeface="Quattrocento Sans"/>
              <a:cs typeface="Quattrocento Sans"/>
              <a:sym typeface="Quattrocento Sans"/>
            </a:endParaRPr>
          </a:p>
        </p:txBody>
      </p:sp>
      <p:pic>
        <p:nvPicPr>
          <p:cNvPr id="134" name="Google Shape;134;p2" descr="fc59074c-e1d4-47a5-8e37-122cf9f2a9d2.JPG"/>
          <p:cNvPicPr preferRelativeResize="0"/>
          <p:nvPr/>
        </p:nvPicPr>
        <p:blipFill rotWithShape="1">
          <a:blip r:embed="rId3">
            <a:alphaModFix/>
          </a:blip>
          <a:srcRect/>
          <a:stretch/>
        </p:blipFill>
        <p:spPr>
          <a:xfrm>
            <a:off x="5526833" y="1707827"/>
            <a:ext cx="2162226" cy="2882968"/>
          </a:xfrm>
          <a:prstGeom prst="rect">
            <a:avLst/>
          </a:prstGeom>
          <a:noFill/>
          <a:ln>
            <a:noFill/>
          </a:ln>
        </p:spPr>
      </p:pic>
      <p:pic>
        <p:nvPicPr>
          <p:cNvPr id="135" name="Google Shape;135;p2" descr="PAGE1_GRPCCOP.pdf"/>
          <p:cNvPicPr preferRelativeResize="0"/>
          <p:nvPr/>
        </p:nvPicPr>
        <p:blipFill rotWithShape="1">
          <a:blip r:embed="rId4">
            <a:alphaModFix/>
          </a:blip>
          <a:srcRect/>
          <a:stretch/>
        </p:blipFill>
        <p:spPr>
          <a:xfrm>
            <a:off x="6240637" y="4803638"/>
            <a:ext cx="2761800" cy="1951648"/>
          </a:xfrm>
          <a:prstGeom prst="rect">
            <a:avLst/>
          </a:prstGeom>
          <a:noFill/>
          <a:ln>
            <a:noFill/>
          </a:ln>
        </p:spPr>
      </p:pic>
      <p:pic>
        <p:nvPicPr>
          <p:cNvPr id="136" name="Google Shape;136;p2" descr="logo-cocinas-couleur.png"/>
          <p:cNvPicPr preferRelativeResize="0"/>
          <p:nvPr/>
        </p:nvPicPr>
        <p:blipFill rotWithShape="1">
          <a:blip r:embed="rId5">
            <a:alphaModFix/>
          </a:blip>
          <a:srcRect/>
          <a:stretch/>
        </p:blipFill>
        <p:spPr>
          <a:xfrm>
            <a:off x="3110325" y="4367775"/>
            <a:ext cx="1874975" cy="1501675"/>
          </a:xfrm>
          <a:prstGeom prst="rect">
            <a:avLst/>
          </a:prstGeom>
          <a:noFill/>
          <a:ln>
            <a:noFill/>
          </a:ln>
        </p:spPr>
      </p:pic>
      <p:pic>
        <p:nvPicPr>
          <p:cNvPr id="137" name="Google Shape;137;p2"/>
          <p:cNvPicPr preferRelativeResize="0"/>
          <p:nvPr/>
        </p:nvPicPr>
        <p:blipFill rotWithShape="1">
          <a:blip r:embed="rId6">
            <a:alphaModFix/>
          </a:blip>
          <a:srcRect/>
          <a:stretch/>
        </p:blipFill>
        <p:spPr>
          <a:xfrm>
            <a:off x="283025" y="963850"/>
            <a:ext cx="1329375" cy="1329375"/>
          </a:xfrm>
          <a:prstGeom prst="rect">
            <a:avLst/>
          </a:prstGeom>
          <a:noFill/>
          <a:ln>
            <a:noFill/>
          </a:ln>
        </p:spPr>
      </p:pic>
      <p:pic>
        <p:nvPicPr>
          <p:cNvPr id="138" name="Google Shape;138;p2"/>
          <p:cNvPicPr preferRelativeResize="0"/>
          <p:nvPr/>
        </p:nvPicPr>
        <p:blipFill rotWithShape="1">
          <a:blip r:embed="rId7">
            <a:alphaModFix/>
          </a:blip>
          <a:srcRect/>
          <a:stretch/>
        </p:blipFill>
        <p:spPr>
          <a:xfrm>
            <a:off x="4161048" y="1200688"/>
            <a:ext cx="1456201" cy="1200150"/>
          </a:xfrm>
          <a:prstGeom prst="rect">
            <a:avLst/>
          </a:prstGeom>
          <a:noFill/>
          <a:ln>
            <a:noFill/>
          </a:ln>
        </p:spPr>
      </p:pic>
      <p:pic>
        <p:nvPicPr>
          <p:cNvPr id="139" name="Google Shape;139;p2"/>
          <p:cNvPicPr preferRelativeResize="0"/>
          <p:nvPr/>
        </p:nvPicPr>
        <p:blipFill rotWithShape="1">
          <a:blip r:embed="rId8">
            <a:alphaModFix/>
          </a:blip>
          <a:srcRect/>
          <a:stretch/>
        </p:blipFill>
        <p:spPr>
          <a:xfrm>
            <a:off x="777114" y="3996100"/>
            <a:ext cx="1791691" cy="2533777"/>
          </a:xfrm>
          <a:prstGeom prst="rect">
            <a:avLst/>
          </a:prstGeom>
          <a:noFill/>
          <a:ln>
            <a:noFill/>
          </a:ln>
        </p:spPr>
      </p:pic>
      <p:pic>
        <p:nvPicPr>
          <p:cNvPr id="140" name="Google Shape;140;p2"/>
          <p:cNvPicPr preferRelativeResize="0"/>
          <p:nvPr/>
        </p:nvPicPr>
        <p:blipFill rotWithShape="1">
          <a:blip r:embed="rId9">
            <a:alphaModFix/>
          </a:blip>
          <a:srcRect/>
          <a:stretch/>
        </p:blipFill>
        <p:spPr>
          <a:xfrm>
            <a:off x="5074788" y="5869438"/>
            <a:ext cx="1076325" cy="885825"/>
          </a:xfrm>
          <a:prstGeom prst="rect">
            <a:avLst/>
          </a:prstGeom>
          <a:noFill/>
          <a:ln>
            <a:noFill/>
          </a:ln>
        </p:spPr>
      </p:pic>
      <p:pic>
        <p:nvPicPr>
          <p:cNvPr id="141" name="Google Shape;141;p2"/>
          <p:cNvPicPr preferRelativeResize="0"/>
          <p:nvPr/>
        </p:nvPicPr>
        <p:blipFill rotWithShape="1">
          <a:blip r:embed="rId10">
            <a:alphaModFix/>
          </a:blip>
          <a:srcRect/>
          <a:stretch/>
        </p:blipFill>
        <p:spPr>
          <a:xfrm>
            <a:off x="7347150" y="1707833"/>
            <a:ext cx="2162224" cy="2882965"/>
          </a:xfrm>
          <a:prstGeom prst="rect">
            <a:avLst/>
          </a:prstGeom>
          <a:noFill/>
          <a:ln>
            <a:noFill/>
          </a:ln>
        </p:spPr>
      </p:pic>
      <p:pic>
        <p:nvPicPr>
          <p:cNvPr id="142" name="Google Shape;142;p2"/>
          <p:cNvPicPr preferRelativeResize="0"/>
          <p:nvPr/>
        </p:nvPicPr>
        <p:blipFill>
          <a:blip r:embed="rId11">
            <a:alphaModFix/>
          </a:blip>
          <a:stretch>
            <a:fillRect/>
          </a:stretch>
        </p:blipFill>
        <p:spPr>
          <a:xfrm>
            <a:off x="1430300" y="1923650"/>
            <a:ext cx="2458138" cy="17211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7" descr="Une image contenant intérieur, boutique&#10;&#10;Description générée automatiquement"/>
          <p:cNvPicPr preferRelativeResize="0"/>
          <p:nvPr/>
        </p:nvPicPr>
        <p:blipFill rotWithShape="1">
          <a:blip r:embed="rId3">
            <a:alphaModFix/>
          </a:blip>
          <a:srcRect/>
          <a:stretch/>
        </p:blipFill>
        <p:spPr>
          <a:xfrm rot="5400000">
            <a:off x="-618855" y="2013585"/>
            <a:ext cx="4613639" cy="3375932"/>
          </a:xfrm>
          <a:prstGeom prst="rect">
            <a:avLst/>
          </a:prstGeom>
          <a:noFill/>
          <a:ln>
            <a:noFill/>
          </a:ln>
        </p:spPr>
      </p:pic>
      <p:sp>
        <p:nvSpPr>
          <p:cNvPr id="145" name="Google Shape;145;p7"/>
          <p:cNvSpPr txBox="1"/>
          <p:nvPr/>
        </p:nvSpPr>
        <p:spPr>
          <a:xfrm>
            <a:off x="249" y="441852"/>
            <a:ext cx="9143751" cy="594000"/>
          </a:xfrm>
          <a:prstGeom prst="rect">
            <a:avLst/>
          </a:prstGeom>
          <a:solidFill>
            <a:srgbClr val="203864"/>
          </a:solidFill>
          <a:ln>
            <a:noFill/>
          </a:ln>
        </p:spPr>
        <p:txBody>
          <a:bodyPr spcFirstLastPara="1" wrap="square" lIns="68569" tIns="34275" rIns="68569" bIns="34275" anchor="b" anchorCtr="0">
            <a:normAutofit/>
          </a:bodyPr>
          <a:lstStyle/>
          <a:p>
            <a:pPr algn="ctr">
              <a:lnSpc>
                <a:spcPct val="90000"/>
              </a:lnSpc>
              <a:buClr>
                <a:schemeClr val="lt1"/>
              </a:buClr>
              <a:buSzPts val="3000"/>
            </a:pPr>
            <a:r>
              <a:rPr lang="fr-FR" sz="3000" b="1" dirty="0">
                <a:solidFill>
                  <a:schemeClr val="lt1"/>
                </a:solidFill>
                <a:latin typeface="Calibri"/>
                <a:ea typeface="Calibri"/>
                <a:cs typeface="Calibri"/>
                <a:sym typeface="Calibri"/>
              </a:rPr>
              <a:t>Atelier de préfiguration du comité citoyen – Mai 2022</a:t>
            </a:r>
            <a:endParaRPr sz="3000" b="1" dirty="0">
              <a:solidFill>
                <a:schemeClr val="lt1"/>
              </a:solidFill>
              <a:latin typeface="Calibri"/>
              <a:ea typeface="Calibri"/>
              <a:cs typeface="Calibri"/>
              <a:sym typeface="Calibri"/>
            </a:endParaRPr>
          </a:p>
        </p:txBody>
      </p:sp>
      <p:pic>
        <p:nvPicPr>
          <p:cNvPr id="146" name="Google Shape;146;p7"/>
          <p:cNvPicPr preferRelativeResize="0"/>
          <p:nvPr/>
        </p:nvPicPr>
        <p:blipFill rotWithShape="1">
          <a:blip r:embed="rId4">
            <a:alphaModFix/>
          </a:blip>
          <a:srcRect/>
          <a:stretch/>
        </p:blipFill>
        <p:spPr>
          <a:xfrm>
            <a:off x="2628900" y="3179821"/>
            <a:ext cx="2121412" cy="2828549"/>
          </a:xfrm>
          <a:prstGeom prst="rect">
            <a:avLst/>
          </a:prstGeom>
          <a:noFill/>
          <a:ln>
            <a:noFill/>
          </a:ln>
        </p:spPr>
      </p:pic>
      <p:pic>
        <p:nvPicPr>
          <p:cNvPr id="147" name="Google Shape;147;p7"/>
          <p:cNvPicPr preferRelativeResize="0"/>
          <p:nvPr/>
        </p:nvPicPr>
        <p:blipFill rotWithShape="1">
          <a:blip r:embed="rId5">
            <a:alphaModFix/>
          </a:blip>
          <a:srcRect/>
          <a:stretch/>
        </p:blipFill>
        <p:spPr>
          <a:xfrm>
            <a:off x="2636520" y="1404255"/>
            <a:ext cx="2057400" cy="1785091"/>
          </a:xfrm>
          <a:prstGeom prst="rect">
            <a:avLst/>
          </a:prstGeom>
          <a:noFill/>
          <a:ln>
            <a:noFill/>
          </a:ln>
        </p:spPr>
      </p:pic>
      <p:pic>
        <p:nvPicPr>
          <p:cNvPr id="148" name="Google Shape;148;p7"/>
          <p:cNvPicPr preferRelativeResize="0"/>
          <p:nvPr/>
        </p:nvPicPr>
        <p:blipFill rotWithShape="1">
          <a:blip r:embed="rId6">
            <a:alphaModFix/>
          </a:blip>
          <a:srcRect/>
          <a:stretch/>
        </p:blipFill>
        <p:spPr>
          <a:xfrm>
            <a:off x="4693920" y="4151749"/>
            <a:ext cx="2057400" cy="1849001"/>
          </a:xfrm>
          <a:prstGeom prst="rect">
            <a:avLst/>
          </a:prstGeom>
          <a:noFill/>
          <a:ln>
            <a:noFill/>
          </a:ln>
        </p:spPr>
      </p:pic>
      <p:pic>
        <p:nvPicPr>
          <p:cNvPr id="149" name="Google Shape;149;p7"/>
          <p:cNvPicPr preferRelativeResize="0"/>
          <p:nvPr/>
        </p:nvPicPr>
        <p:blipFill rotWithShape="1">
          <a:blip r:embed="rId7">
            <a:alphaModFix/>
          </a:blip>
          <a:srcRect/>
          <a:stretch/>
        </p:blipFill>
        <p:spPr>
          <a:xfrm>
            <a:off x="4693920" y="1408549"/>
            <a:ext cx="2057400" cy="2743200"/>
          </a:xfrm>
          <a:prstGeom prst="rect">
            <a:avLst/>
          </a:prstGeom>
          <a:noFill/>
          <a:ln>
            <a:noFill/>
          </a:ln>
        </p:spPr>
      </p:pic>
      <p:pic>
        <p:nvPicPr>
          <p:cNvPr id="150" name="Google Shape;150;p7"/>
          <p:cNvPicPr preferRelativeResize="0"/>
          <p:nvPr/>
        </p:nvPicPr>
        <p:blipFill rotWithShape="1">
          <a:blip r:embed="rId8">
            <a:alphaModFix/>
          </a:blip>
          <a:srcRect/>
          <a:stretch/>
        </p:blipFill>
        <p:spPr>
          <a:xfrm>
            <a:off x="6485582" y="3788685"/>
            <a:ext cx="2924156" cy="2190751"/>
          </a:xfrm>
          <a:prstGeom prst="rect">
            <a:avLst/>
          </a:prstGeom>
          <a:noFill/>
          <a:ln>
            <a:noFill/>
          </a:ln>
        </p:spPr>
      </p:pic>
      <p:pic>
        <p:nvPicPr>
          <p:cNvPr id="151" name="Google Shape;151;p7"/>
          <p:cNvPicPr preferRelativeResize="0"/>
          <p:nvPr/>
        </p:nvPicPr>
        <p:blipFill rotWithShape="1">
          <a:blip r:embed="rId9">
            <a:alphaModFix/>
          </a:blip>
          <a:srcRect/>
          <a:stretch/>
        </p:blipFill>
        <p:spPr>
          <a:xfrm>
            <a:off x="6485583" y="1404361"/>
            <a:ext cx="2658418" cy="238432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p:nvPr/>
        </p:nvSpPr>
        <p:spPr>
          <a:xfrm>
            <a:off x="249" y="472568"/>
            <a:ext cx="9143751" cy="594000"/>
          </a:xfrm>
          <a:prstGeom prst="rect">
            <a:avLst/>
          </a:prstGeom>
          <a:solidFill>
            <a:srgbClr val="203864"/>
          </a:solidFill>
          <a:ln>
            <a:noFill/>
          </a:ln>
        </p:spPr>
        <p:txBody>
          <a:bodyPr spcFirstLastPara="1" wrap="square" lIns="68569" tIns="34275" rIns="68569" bIns="34275" anchor="b" anchorCtr="0">
            <a:normAutofit/>
          </a:bodyPr>
          <a:lstStyle/>
          <a:p>
            <a:pPr algn="ctr">
              <a:lnSpc>
                <a:spcPct val="90000"/>
              </a:lnSpc>
              <a:buClr>
                <a:schemeClr val="lt1"/>
              </a:buClr>
              <a:buSzPct val="100000"/>
            </a:pPr>
            <a:r>
              <a:rPr lang="fr-FR" sz="3000" b="1" dirty="0">
                <a:solidFill>
                  <a:schemeClr val="lt1"/>
                </a:solidFill>
                <a:latin typeface="Calibri"/>
                <a:ea typeface="Calibri"/>
                <a:cs typeface="Calibri"/>
                <a:sym typeface="Calibri"/>
              </a:rPr>
              <a:t>Le comité citoyen de l'alimentation – automne 2022</a:t>
            </a:r>
            <a:endParaRPr sz="3000" b="1" dirty="0">
              <a:solidFill>
                <a:schemeClr val="lt1"/>
              </a:solidFill>
              <a:latin typeface="Calibri"/>
              <a:ea typeface="Calibri"/>
              <a:cs typeface="Calibri"/>
              <a:sym typeface="Calibri"/>
            </a:endParaRPr>
          </a:p>
        </p:txBody>
      </p:sp>
      <p:pic>
        <p:nvPicPr>
          <p:cNvPr id="185" name="Google Shape;185;p11" descr="Une image contenant personne, plafond, intérieur, mur&#10;&#10;Description générée automatiquement"/>
          <p:cNvPicPr preferRelativeResize="0"/>
          <p:nvPr/>
        </p:nvPicPr>
        <p:blipFill rotWithShape="1">
          <a:blip r:embed="rId3">
            <a:alphaModFix/>
          </a:blip>
          <a:srcRect t="27005"/>
          <a:stretch/>
        </p:blipFill>
        <p:spPr>
          <a:xfrm>
            <a:off x="1" y="1456174"/>
            <a:ext cx="2775087" cy="1519245"/>
          </a:xfrm>
          <a:prstGeom prst="rect">
            <a:avLst/>
          </a:prstGeom>
          <a:noFill/>
          <a:ln>
            <a:noFill/>
          </a:ln>
        </p:spPr>
      </p:pic>
      <p:pic>
        <p:nvPicPr>
          <p:cNvPr id="186" name="Google Shape;186;p11" descr="Une image contenant personne, intérieur, mur, plafond&#10;&#10;Description générée automatiquement"/>
          <p:cNvPicPr preferRelativeResize="0"/>
          <p:nvPr/>
        </p:nvPicPr>
        <p:blipFill rotWithShape="1">
          <a:blip r:embed="rId4">
            <a:alphaModFix/>
          </a:blip>
          <a:srcRect t="33755"/>
          <a:stretch/>
        </p:blipFill>
        <p:spPr>
          <a:xfrm>
            <a:off x="2816862" y="1456174"/>
            <a:ext cx="3057842" cy="1519244"/>
          </a:xfrm>
          <a:prstGeom prst="rect">
            <a:avLst/>
          </a:prstGeom>
          <a:noFill/>
          <a:ln>
            <a:noFill/>
          </a:ln>
        </p:spPr>
      </p:pic>
      <p:pic>
        <p:nvPicPr>
          <p:cNvPr id="187" name="Google Shape;187;p11" descr="Une image contenant personne, intérieur, plafond, mur&#10;&#10;Description générée automatiquement"/>
          <p:cNvPicPr preferRelativeResize="0"/>
          <p:nvPr/>
        </p:nvPicPr>
        <p:blipFill rotWithShape="1">
          <a:blip r:embed="rId5">
            <a:alphaModFix/>
          </a:blip>
          <a:srcRect t="23193" b="15841"/>
          <a:stretch/>
        </p:blipFill>
        <p:spPr>
          <a:xfrm>
            <a:off x="5920915" y="1456174"/>
            <a:ext cx="3322635" cy="1519244"/>
          </a:xfrm>
          <a:prstGeom prst="rect">
            <a:avLst/>
          </a:prstGeom>
          <a:noFill/>
          <a:ln>
            <a:noFill/>
          </a:ln>
        </p:spPr>
      </p:pic>
      <p:pic>
        <p:nvPicPr>
          <p:cNvPr id="188" name="Google Shape;188;p11" descr="Une image contenant extérieur, personne, groupe, gens&#10;&#10;Description générée automatiquement"/>
          <p:cNvPicPr preferRelativeResize="0"/>
          <p:nvPr/>
        </p:nvPicPr>
        <p:blipFill rotWithShape="1">
          <a:blip r:embed="rId6">
            <a:alphaModFix/>
          </a:blip>
          <a:srcRect l="21518" t="16545" r="9000" b="9312"/>
          <a:stretch/>
        </p:blipFill>
        <p:spPr>
          <a:xfrm>
            <a:off x="3342190" y="3007972"/>
            <a:ext cx="5901360" cy="1749224"/>
          </a:xfrm>
          <a:prstGeom prst="rect">
            <a:avLst/>
          </a:prstGeom>
          <a:noFill/>
          <a:ln>
            <a:noFill/>
          </a:ln>
        </p:spPr>
      </p:pic>
      <p:pic>
        <p:nvPicPr>
          <p:cNvPr id="189" name="Google Shape;189;p11" descr="Une image contenant personne, plafond, intérieur, mur&#10;&#10;Description générée automatiquement"/>
          <p:cNvPicPr preferRelativeResize="0"/>
          <p:nvPr/>
        </p:nvPicPr>
        <p:blipFill rotWithShape="1">
          <a:blip r:embed="rId7">
            <a:alphaModFix/>
          </a:blip>
          <a:srcRect t="29704"/>
          <a:stretch/>
        </p:blipFill>
        <p:spPr>
          <a:xfrm>
            <a:off x="-2" y="3016608"/>
            <a:ext cx="3301471" cy="1740586"/>
          </a:xfrm>
          <a:prstGeom prst="rect">
            <a:avLst/>
          </a:prstGeom>
          <a:noFill/>
          <a:ln>
            <a:noFill/>
          </a:ln>
        </p:spPr>
      </p:pic>
      <p:pic>
        <p:nvPicPr>
          <p:cNvPr id="190" name="Google Shape;190;p11" descr="Une image contenant personne, intérieur, alimentation, groupe&#10;&#10;Description générée automatiquement"/>
          <p:cNvPicPr preferRelativeResize="0"/>
          <p:nvPr/>
        </p:nvPicPr>
        <p:blipFill rotWithShape="1">
          <a:blip r:embed="rId8">
            <a:alphaModFix/>
          </a:blip>
          <a:srcRect/>
          <a:stretch/>
        </p:blipFill>
        <p:spPr>
          <a:xfrm>
            <a:off x="0" y="4795981"/>
            <a:ext cx="1814332" cy="1253099"/>
          </a:xfrm>
          <a:prstGeom prst="rect">
            <a:avLst/>
          </a:prstGeom>
          <a:noFill/>
          <a:ln>
            <a:noFill/>
          </a:ln>
        </p:spPr>
      </p:pic>
      <p:pic>
        <p:nvPicPr>
          <p:cNvPr id="191" name="Google Shape;191;p11" descr="Une image contenant intérieur, personne, plancher, gens&#10;&#10;Description générée automatiquement"/>
          <p:cNvPicPr preferRelativeResize="0"/>
          <p:nvPr/>
        </p:nvPicPr>
        <p:blipFill rotWithShape="1">
          <a:blip r:embed="rId9">
            <a:alphaModFix/>
          </a:blip>
          <a:srcRect/>
          <a:stretch/>
        </p:blipFill>
        <p:spPr>
          <a:xfrm>
            <a:off x="1849057" y="4787300"/>
            <a:ext cx="1720202" cy="1253098"/>
          </a:xfrm>
          <a:prstGeom prst="rect">
            <a:avLst/>
          </a:prstGeom>
          <a:noFill/>
          <a:ln>
            <a:noFill/>
          </a:ln>
        </p:spPr>
      </p:pic>
      <p:pic>
        <p:nvPicPr>
          <p:cNvPr id="192" name="Google Shape;192;p11" descr="Une image contenant personne, intérieur, plafond, gens&#10;&#10;Description générée automatiquement"/>
          <p:cNvPicPr preferRelativeResize="0"/>
          <p:nvPr/>
        </p:nvPicPr>
        <p:blipFill rotWithShape="1">
          <a:blip r:embed="rId10">
            <a:alphaModFix/>
          </a:blip>
          <a:srcRect/>
          <a:stretch/>
        </p:blipFill>
        <p:spPr>
          <a:xfrm>
            <a:off x="3630026" y="4776943"/>
            <a:ext cx="1814331" cy="1301132"/>
          </a:xfrm>
          <a:prstGeom prst="rect">
            <a:avLst/>
          </a:prstGeom>
          <a:noFill/>
          <a:ln>
            <a:noFill/>
          </a:ln>
        </p:spPr>
      </p:pic>
      <p:pic>
        <p:nvPicPr>
          <p:cNvPr id="193" name="Google Shape;193;p11" descr="Une image contenant personne, intérieur, groupe, scène&#10;&#10;Description générée automatiquement"/>
          <p:cNvPicPr preferRelativeResize="0"/>
          <p:nvPr/>
        </p:nvPicPr>
        <p:blipFill rotWithShape="1">
          <a:blip r:embed="rId11">
            <a:alphaModFix/>
          </a:blip>
          <a:srcRect/>
          <a:stretch/>
        </p:blipFill>
        <p:spPr>
          <a:xfrm>
            <a:off x="5505124" y="4795982"/>
            <a:ext cx="1789820" cy="1285731"/>
          </a:xfrm>
          <a:prstGeom prst="rect">
            <a:avLst/>
          </a:prstGeom>
          <a:noFill/>
          <a:ln>
            <a:noFill/>
          </a:ln>
        </p:spPr>
      </p:pic>
      <p:pic>
        <p:nvPicPr>
          <p:cNvPr id="194" name="Google Shape;194;p11" descr="Une image contenant personne, intérieur, préparation, cuisinant&#10;&#10;Description générée automatiquement"/>
          <p:cNvPicPr preferRelativeResize="0"/>
          <p:nvPr/>
        </p:nvPicPr>
        <p:blipFill rotWithShape="1">
          <a:blip r:embed="rId12">
            <a:alphaModFix/>
          </a:blip>
          <a:srcRect/>
          <a:stretch/>
        </p:blipFill>
        <p:spPr>
          <a:xfrm>
            <a:off x="7354180" y="4787300"/>
            <a:ext cx="1942070" cy="130113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12"/>
          <p:cNvPicPr preferRelativeResize="0"/>
          <p:nvPr/>
        </p:nvPicPr>
        <p:blipFill>
          <a:blip r:embed="rId3">
            <a:alphaModFix/>
          </a:blip>
          <a:stretch>
            <a:fillRect/>
          </a:stretch>
        </p:blipFill>
        <p:spPr>
          <a:xfrm>
            <a:off x="0" y="857250"/>
            <a:ext cx="9144000" cy="5143500"/>
          </a:xfrm>
          <a:prstGeom prst="rect">
            <a:avLst/>
          </a:prstGeom>
          <a:solidFill>
            <a:schemeClr val="accent2"/>
          </a:solidFill>
          <a:ln w="38100">
            <a:solidFill>
              <a:schemeClr val="accent2"/>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1" name="Google Shape;231;g28c84edba6d_0_12"/>
          <p:cNvSpPr txBox="1"/>
          <p:nvPr/>
        </p:nvSpPr>
        <p:spPr>
          <a:xfrm>
            <a:off x="225" y="409361"/>
            <a:ext cx="9143775" cy="594000"/>
          </a:xfrm>
          <a:prstGeom prst="rect">
            <a:avLst/>
          </a:prstGeom>
          <a:solidFill>
            <a:srgbClr val="203864"/>
          </a:solidFill>
          <a:ln>
            <a:noFill/>
          </a:ln>
        </p:spPr>
        <p:txBody>
          <a:bodyPr spcFirstLastPara="1" wrap="square" lIns="68569" tIns="34275" rIns="68569" bIns="34275" anchor="b" anchorCtr="0">
            <a:normAutofit/>
          </a:bodyPr>
          <a:lstStyle/>
          <a:p>
            <a:pPr algn="ctr">
              <a:lnSpc>
                <a:spcPct val="90000"/>
              </a:lnSpc>
              <a:buClr>
                <a:schemeClr val="lt1"/>
              </a:buClr>
              <a:buSzPts val="4000"/>
            </a:pPr>
            <a:r>
              <a:rPr lang="fr-FR" sz="3000" b="1">
                <a:solidFill>
                  <a:schemeClr val="lt1"/>
                </a:solidFill>
                <a:latin typeface="Calibri"/>
                <a:ea typeface="Calibri"/>
                <a:cs typeface="Calibri"/>
                <a:sym typeface="Calibri"/>
              </a:rPr>
              <a:t>Les décisions du Comité Citoyen </a:t>
            </a:r>
            <a:endParaRPr sz="3000" b="1">
              <a:solidFill>
                <a:schemeClr val="lt1"/>
              </a:solidFill>
              <a:latin typeface="Calibri"/>
              <a:ea typeface="Calibri"/>
              <a:cs typeface="Calibri"/>
              <a:sym typeface="Calibri"/>
            </a:endParaRPr>
          </a:p>
        </p:txBody>
      </p:sp>
      <p:sp>
        <p:nvSpPr>
          <p:cNvPr id="3" name="ZoneTexte 2">
            <a:extLst>
              <a:ext uri="{FF2B5EF4-FFF2-40B4-BE49-F238E27FC236}">
                <a16:creationId xmlns:a16="http://schemas.microsoft.com/office/drawing/2014/main" id="{F8BBD143-5FA6-51C3-075A-30F961722FD7}"/>
              </a:ext>
            </a:extLst>
          </p:cNvPr>
          <p:cNvSpPr txBox="1"/>
          <p:nvPr/>
        </p:nvSpPr>
        <p:spPr>
          <a:xfrm>
            <a:off x="0" y="1519651"/>
            <a:ext cx="4572000" cy="369332"/>
          </a:xfrm>
          <a:prstGeom prst="rect">
            <a:avLst/>
          </a:prstGeom>
          <a:noFill/>
        </p:spPr>
        <p:txBody>
          <a:bodyPr wrap="square">
            <a:spAutoFit/>
          </a:bodyPr>
          <a:lstStyle/>
          <a:p>
            <a:pPr algn="ctr"/>
            <a:r>
              <a:rPr lang="fr-FR" sz="1800" b="1" u="sng">
                <a:solidFill>
                  <a:srgbClr val="C55A11"/>
                </a:solidFill>
                <a:latin typeface="Calibri" panose="020F0502020204030204" pitchFamily="34" charset="0"/>
                <a:cs typeface="Calibri" panose="020F0502020204030204" pitchFamily="34" charset="0"/>
                <a:sym typeface="Arial Narrow"/>
              </a:rPr>
              <a:t>Le Guide d’</a:t>
            </a:r>
            <a:r>
              <a:rPr lang="fr-FR" sz="1800" b="1" u="sng">
                <a:solidFill>
                  <a:srgbClr val="C55A11"/>
                </a:solidFill>
                <a:latin typeface="Calibri" panose="020F0502020204030204" pitchFamily="34" charset="0"/>
                <a:cs typeface="Calibri" panose="020F0502020204030204" pitchFamily="34" charset="0"/>
              </a:rPr>
              <a:t>autodétermination</a:t>
            </a:r>
            <a:r>
              <a:rPr lang="fr-FR" sz="1800" b="1" u="sng">
                <a:solidFill>
                  <a:srgbClr val="C55A11"/>
                </a:solidFill>
                <a:latin typeface="Calibri" panose="020F0502020204030204" pitchFamily="34" charset="0"/>
                <a:cs typeface="Calibri" panose="020F0502020204030204" pitchFamily="34" charset="0"/>
                <a:sym typeface="Arial Narrow"/>
              </a:rPr>
              <a:t> des cotisations</a:t>
            </a:r>
            <a:endParaRPr lang="fr-FR" sz="1800" b="1" u="sng">
              <a:solidFill>
                <a:srgbClr val="C55A11"/>
              </a:solidFill>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E65436CB-03E3-6747-CBDD-172A37586DDB}"/>
              </a:ext>
            </a:extLst>
          </p:cNvPr>
          <p:cNvSpPr txBox="1"/>
          <p:nvPr/>
        </p:nvSpPr>
        <p:spPr>
          <a:xfrm>
            <a:off x="4474633" y="1473485"/>
            <a:ext cx="4572000" cy="369332"/>
          </a:xfrm>
          <a:prstGeom prst="rect">
            <a:avLst/>
          </a:prstGeom>
          <a:noFill/>
        </p:spPr>
        <p:txBody>
          <a:bodyPr wrap="square">
            <a:spAutoFit/>
          </a:bodyPr>
          <a:lstStyle/>
          <a:p>
            <a:pPr algn="ctr"/>
            <a:r>
              <a:rPr lang="fr-FR" sz="1800" b="1" u="sng">
                <a:solidFill>
                  <a:srgbClr val="C55A11"/>
                </a:solidFill>
                <a:latin typeface="Calibri" panose="020F0502020204030204" pitchFamily="34" charset="0"/>
                <a:cs typeface="Calibri" panose="020F0502020204030204" pitchFamily="34" charset="0"/>
                <a:sym typeface="Arial Narrow"/>
              </a:rPr>
              <a:t>Le processus de Conventionnement</a:t>
            </a:r>
            <a:endParaRPr lang="fr-FR" sz="1800" b="1" u="sng">
              <a:solidFill>
                <a:srgbClr val="C55A11"/>
              </a:solidFill>
              <a:latin typeface="Calibri" panose="020F0502020204030204" pitchFamily="34" charset="0"/>
              <a:cs typeface="Calibri" panose="020F0502020204030204" pitchFamily="34" charset="0"/>
            </a:endParaRPr>
          </a:p>
        </p:txBody>
      </p:sp>
      <p:pic>
        <p:nvPicPr>
          <p:cNvPr id="5" name="Google Shape;230;g28c84edba6d_0_12">
            <a:extLst>
              <a:ext uri="{FF2B5EF4-FFF2-40B4-BE49-F238E27FC236}">
                <a16:creationId xmlns:a16="http://schemas.microsoft.com/office/drawing/2014/main" id="{F31C8C2F-33B9-ED5B-8375-42CFAFE80A81}"/>
              </a:ext>
            </a:extLst>
          </p:cNvPr>
          <p:cNvPicPr preferRelativeResize="0"/>
          <p:nvPr/>
        </p:nvPicPr>
        <p:blipFill rotWithShape="1">
          <a:blip r:embed="rId3">
            <a:alphaModFix/>
          </a:blip>
          <a:srcRect/>
          <a:stretch/>
        </p:blipFill>
        <p:spPr>
          <a:xfrm>
            <a:off x="601133" y="1865899"/>
            <a:ext cx="3090333" cy="3887882"/>
          </a:xfrm>
          <a:prstGeom prst="rect">
            <a:avLst/>
          </a:prstGeom>
          <a:noFill/>
          <a:ln>
            <a:noFill/>
          </a:ln>
        </p:spPr>
      </p:pic>
      <p:pic>
        <p:nvPicPr>
          <p:cNvPr id="6" name="Google Shape;232;g28c84edba6d_0_12" descr="Une image contenant texte&#10;&#10;Description générée automatiquement">
            <a:extLst>
              <a:ext uri="{FF2B5EF4-FFF2-40B4-BE49-F238E27FC236}">
                <a16:creationId xmlns:a16="http://schemas.microsoft.com/office/drawing/2014/main" id="{85F325D7-C608-F7BF-C8CD-712E2C82D8CF}"/>
              </a:ext>
            </a:extLst>
          </p:cNvPr>
          <p:cNvPicPr preferRelativeResize="0"/>
          <p:nvPr/>
        </p:nvPicPr>
        <p:blipFill rotWithShape="1">
          <a:blip r:embed="rId4">
            <a:alphaModFix/>
          </a:blip>
          <a:srcRect l="1136" t="1752" r="1700" b="1432"/>
          <a:stretch/>
        </p:blipFill>
        <p:spPr>
          <a:xfrm>
            <a:off x="5215467" y="1884669"/>
            <a:ext cx="3090332" cy="393404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9"/>
          <p:cNvSpPr txBox="1"/>
          <p:nvPr/>
        </p:nvSpPr>
        <p:spPr>
          <a:xfrm>
            <a:off x="-19050" y="419186"/>
            <a:ext cx="9143751" cy="594000"/>
          </a:xfrm>
          <a:prstGeom prst="rect">
            <a:avLst/>
          </a:prstGeom>
          <a:solidFill>
            <a:srgbClr val="203864"/>
          </a:solidFill>
          <a:ln>
            <a:noFill/>
          </a:ln>
        </p:spPr>
        <p:txBody>
          <a:bodyPr spcFirstLastPara="1" wrap="square" lIns="68569" tIns="34275" rIns="68569" bIns="34275" anchor="b" anchorCtr="0">
            <a:normAutofit fontScale="85000" lnSpcReduction="10000"/>
          </a:bodyPr>
          <a:lstStyle/>
          <a:p>
            <a:pPr algn="ctr">
              <a:lnSpc>
                <a:spcPct val="90000"/>
              </a:lnSpc>
              <a:buClr>
                <a:schemeClr val="lt1"/>
              </a:buClr>
              <a:buSzPct val="100000"/>
            </a:pPr>
            <a:r>
              <a:rPr lang="fr-FR" sz="3000" b="1" dirty="0">
                <a:solidFill>
                  <a:schemeClr val="lt1"/>
                </a:solidFill>
                <a:latin typeface="Calibri"/>
                <a:ea typeface="Calibri"/>
                <a:cs typeface="Calibri"/>
                <a:sym typeface="Calibri"/>
              </a:rPr>
              <a:t>Lancement de la Caisse Alimentaire Commune – 28 janvier 2023</a:t>
            </a:r>
            <a:endParaRPr sz="3000" b="1" dirty="0">
              <a:solidFill>
                <a:schemeClr val="lt1"/>
              </a:solidFill>
              <a:latin typeface="Calibri"/>
              <a:ea typeface="Calibri"/>
              <a:cs typeface="Calibri"/>
              <a:sym typeface="Calibri"/>
            </a:endParaRPr>
          </a:p>
        </p:txBody>
      </p:sp>
      <p:pic>
        <p:nvPicPr>
          <p:cNvPr id="239" name="Google Shape;239;p19" descr="Une image contenant personne, groupe, gens, foule&#10;&#10;Description générée automatiquement"/>
          <p:cNvPicPr preferRelativeResize="0"/>
          <p:nvPr/>
        </p:nvPicPr>
        <p:blipFill rotWithShape="1">
          <a:blip r:embed="rId3">
            <a:alphaModFix/>
          </a:blip>
          <a:srcRect/>
          <a:stretch/>
        </p:blipFill>
        <p:spPr>
          <a:xfrm>
            <a:off x="-17004" y="1427598"/>
            <a:ext cx="2959238" cy="1972826"/>
          </a:xfrm>
          <a:prstGeom prst="rect">
            <a:avLst/>
          </a:prstGeom>
          <a:noFill/>
          <a:ln>
            <a:noFill/>
          </a:ln>
        </p:spPr>
      </p:pic>
      <p:pic>
        <p:nvPicPr>
          <p:cNvPr id="240" name="Google Shape;240;p19" descr="Une image contenant personne, gens, groupe, foule&#10;&#10;Description générée automatiquement"/>
          <p:cNvPicPr preferRelativeResize="0"/>
          <p:nvPr/>
        </p:nvPicPr>
        <p:blipFill rotWithShape="1">
          <a:blip r:embed="rId4">
            <a:alphaModFix/>
          </a:blip>
          <a:srcRect/>
          <a:stretch/>
        </p:blipFill>
        <p:spPr>
          <a:xfrm>
            <a:off x="3032957" y="1417595"/>
            <a:ext cx="3087158" cy="1972826"/>
          </a:xfrm>
          <a:prstGeom prst="rect">
            <a:avLst/>
          </a:prstGeom>
          <a:noFill/>
          <a:ln>
            <a:noFill/>
          </a:ln>
        </p:spPr>
      </p:pic>
      <p:pic>
        <p:nvPicPr>
          <p:cNvPr id="241" name="Google Shape;241;p19" descr="Une image contenant texte, plancher, personne, intérieur&#10;&#10;Description générée automatiquement"/>
          <p:cNvPicPr preferRelativeResize="0"/>
          <p:nvPr/>
        </p:nvPicPr>
        <p:blipFill rotWithShape="1">
          <a:blip r:embed="rId5">
            <a:alphaModFix/>
          </a:blip>
          <a:srcRect/>
          <a:stretch/>
        </p:blipFill>
        <p:spPr>
          <a:xfrm>
            <a:off x="6192240" y="1417595"/>
            <a:ext cx="2959239" cy="1972826"/>
          </a:xfrm>
          <a:prstGeom prst="rect">
            <a:avLst/>
          </a:prstGeom>
          <a:noFill/>
          <a:ln>
            <a:noFill/>
          </a:ln>
        </p:spPr>
      </p:pic>
      <p:pic>
        <p:nvPicPr>
          <p:cNvPr id="242" name="Google Shape;242;p19" descr="Une image contenant plafond, personne, intérieur, gens&#10;&#10;Description générée automatiquement"/>
          <p:cNvPicPr preferRelativeResize="0"/>
          <p:nvPr/>
        </p:nvPicPr>
        <p:blipFill rotWithShape="1">
          <a:blip r:embed="rId6">
            <a:alphaModFix/>
          </a:blip>
          <a:srcRect t="31730"/>
          <a:stretch/>
        </p:blipFill>
        <p:spPr>
          <a:xfrm>
            <a:off x="-19050" y="3494590"/>
            <a:ext cx="5373547" cy="2647224"/>
          </a:xfrm>
          <a:prstGeom prst="rect">
            <a:avLst/>
          </a:prstGeom>
          <a:noFill/>
          <a:ln>
            <a:noFill/>
          </a:ln>
        </p:spPr>
      </p:pic>
      <p:pic>
        <p:nvPicPr>
          <p:cNvPr id="243" name="Google Shape;243;p19" descr="Une image contenant personne, plafond, intérieur, gens&#10;&#10;Description générée automatiquement"/>
          <p:cNvPicPr preferRelativeResize="0"/>
          <p:nvPr/>
        </p:nvPicPr>
        <p:blipFill rotWithShape="1">
          <a:blip r:embed="rId7">
            <a:alphaModFix/>
          </a:blip>
          <a:srcRect/>
          <a:stretch/>
        </p:blipFill>
        <p:spPr>
          <a:xfrm>
            <a:off x="5435694" y="3475540"/>
            <a:ext cx="4064942" cy="26472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21"/>
          <p:cNvPicPr preferRelativeResize="0"/>
          <p:nvPr/>
        </p:nvPicPr>
        <p:blipFill rotWithShape="1">
          <a:blip r:embed="rId3">
            <a:alphaModFix/>
          </a:blip>
          <a:srcRect/>
          <a:stretch/>
        </p:blipFill>
        <p:spPr>
          <a:xfrm>
            <a:off x="502858" y="2986405"/>
            <a:ext cx="7755317" cy="2978944"/>
          </a:xfrm>
          <a:prstGeom prst="rect">
            <a:avLst/>
          </a:prstGeom>
          <a:noFill/>
          <a:ln>
            <a:noFill/>
          </a:ln>
        </p:spPr>
      </p:pic>
      <p:sp>
        <p:nvSpPr>
          <p:cNvPr id="2" name="Google Shape;272;p24">
            <a:extLst>
              <a:ext uri="{FF2B5EF4-FFF2-40B4-BE49-F238E27FC236}">
                <a16:creationId xmlns:a16="http://schemas.microsoft.com/office/drawing/2014/main" id="{D7CBE696-B8D4-4CC4-3FBD-E853C929F88A}"/>
              </a:ext>
            </a:extLst>
          </p:cNvPr>
          <p:cNvSpPr txBox="1"/>
          <p:nvPr/>
        </p:nvSpPr>
        <p:spPr>
          <a:xfrm>
            <a:off x="249" y="450827"/>
            <a:ext cx="9143751" cy="594000"/>
          </a:xfrm>
          <a:prstGeom prst="rect">
            <a:avLst/>
          </a:prstGeom>
          <a:solidFill>
            <a:srgbClr val="203864"/>
          </a:solidFill>
          <a:ln>
            <a:noFill/>
          </a:ln>
        </p:spPr>
        <p:txBody>
          <a:bodyPr spcFirstLastPara="1" wrap="square" lIns="68569" tIns="34275" rIns="68569" bIns="34275" anchor="b" anchorCtr="0">
            <a:normAutofit/>
          </a:bodyPr>
          <a:lstStyle/>
          <a:p>
            <a:pPr algn="ctr">
              <a:lnSpc>
                <a:spcPct val="90000"/>
              </a:lnSpc>
              <a:buClr>
                <a:schemeClr val="lt1"/>
              </a:buClr>
              <a:buSzPts val="4000"/>
            </a:pPr>
            <a:r>
              <a:rPr lang="fr-FR" sz="3000" b="1">
                <a:solidFill>
                  <a:schemeClr val="lt1"/>
                </a:solidFill>
                <a:latin typeface="Calibri"/>
                <a:ea typeface="Calibri"/>
                <a:cs typeface="Calibri"/>
                <a:sym typeface="Calibri"/>
              </a:rPr>
              <a:t>Le processus de conventionnement</a:t>
            </a:r>
            <a:endParaRPr sz="3000" b="1">
              <a:solidFill>
                <a:schemeClr val="lt1"/>
              </a:solidFill>
              <a:latin typeface="Calibri"/>
              <a:ea typeface="Calibri"/>
              <a:cs typeface="Calibri"/>
              <a:sym typeface="Calibri"/>
            </a:endParaRPr>
          </a:p>
        </p:txBody>
      </p:sp>
      <p:sp>
        <p:nvSpPr>
          <p:cNvPr id="5" name="ZoneTexte 4">
            <a:extLst>
              <a:ext uri="{FF2B5EF4-FFF2-40B4-BE49-F238E27FC236}">
                <a16:creationId xmlns:a16="http://schemas.microsoft.com/office/drawing/2014/main" id="{B80C51F6-F804-898B-37F1-85DBFB48AEAB}"/>
              </a:ext>
            </a:extLst>
          </p:cNvPr>
          <p:cNvSpPr txBox="1"/>
          <p:nvPr/>
        </p:nvSpPr>
        <p:spPr>
          <a:xfrm>
            <a:off x="581440" y="1543767"/>
            <a:ext cx="7755317" cy="1349537"/>
          </a:xfrm>
          <a:prstGeom prst="rect">
            <a:avLst/>
          </a:prstGeom>
          <a:noFill/>
        </p:spPr>
        <p:txBody>
          <a:bodyPr wrap="square">
            <a:spAutoFit/>
          </a:bodyPr>
          <a:lstStyle/>
          <a:p>
            <a:pPr algn="just">
              <a:lnSpc>
                <a:spcPct val="107000"/>
              </a:lnSpc>
              <a:spcAft>
                <a:spcPts val="600"/>
              </a:spcAft>
            </a:pPr>
            <a:r>
              <a:rPr lang="fr-FR" sz="1800" b="1" u="sng">
                <a:solidFill>
                  <a:srgbClr val="C55A11"/>
                </a:solidFill>
                <a:latin typeface="Calibri" panose="020F0502020204030204" pitchFamily="34" charset="0"/>
                <a:cs typeface="Calibri" panose="020F0502020204030204" pitchFamily="34" charset="0"/>
              </a:rPr>
              <a:t>Un processus de conventionnement en 3 phases : </a:t>
            </a:r>
          </a:p>
          <a:p>
            <a:pPr marL="135000" indent="-257175" algn="just">
              <a:lnSpc>
                <a:spcPct val="107000"/>
              </a:lnSpc>
              <a:spcAft>
                <a:spcPts val="600"/>
              </a:spcAft>
              <a:buClr>
                <a:schemeClr val="accent2"/>
              </a:buClr>
              <a:buFont typeface="Wingdings" panose="05000000000000000000" pitchFamily="2" charset="2"/>
              <a:buChar char="Ø"/>
            </a:pPr>
            <a:r>
              <a:rPr lang="fr-FR" sz="1500">
                <a:solidFill>
                  <a:srgbClr val="C55A11"/>
                </a:solidFill>
                <a:latin typeface="Calibri" panose="020F0502020204030204" pitchFamily="34" charset="0"/>
                <a:cs typeface="Calibri" panose="020F0502020204030204" pitchFamily="34" charset="0"/>
              </a:rPr>
              <a:t>Phase 1 : conventionnement des partenaires du projet (novembre 2022-février 2023)</a:t>
            </a:r>
          </a:p>
          <a:p>
            <a:pPr marL="135000" indent="-257175" algn="just">
              <a:lnSpc>
                <a:spcPct val="107000"/>
              </a:lnSpc>
              <a:spcAft>
                <a:spcPts val="600"/>
              </a:spcAft>
              <a:buClr>
                <a:schemeClr val="accent2"/>
              </a:buClr>
              <a:buFont typeface="Wingdings" panose="05000000000000000000" pitchFamily="2" charset="2"/>
              <a:buChar char="Ø"/>
            </a:pPr>
            <a:r>
              <a:rPr lang="fr-FR" sz="1500">
                <a:solidFill>
                  <a:srgbClr val="C55A11"/>
                </a:solidFill>
                <a:latin typeface="Calibri" panose="020F0502020204030204" pitchFamily="34" charset="0"/>
                <a:cs typeface="Calibri" panose="020F0502020204030204" pitchFamily="34" charset="0"/>
              </a:rPr>
              <a:t>Phase 2 : conventionnement de l’existant (mars 2023-maintenant)</a:t>
            </a:r>
          </a:p>
          <a:p>
            <a:pPr marL="135000" indent="-257175" algn="just">
              <a:lnSpc>
                <a:spcPct val="107000"/>
              </a:lnSpc>
              <a:spcAft>
                <a:spcPts val="600"/>
              </a:spcAft>
              <a:buClr>
                <a:schemeClr val="accent2"/>
              </a:buClr>
              <a:buFont typeface="Wingdings" panose="05000000000000000000" pitchFamily="2" charset="2"/>
              <a:buChar char="Ø"/>
            </a:pPr>
            <a:r>
              <a:rPr lang="fr-FR" sz="1500">
                <a:solidFill>
                  <a:srgbClr val="C55A11"/>
                </a:solidFill>
                <a:latin typeface="Calibri" panose="020F0502020204030204" pitchFamily="34" charset="0"/>
                <a:cs typeface="Calibri" panose="020F0502020204030204" pitchFamily="34" charset="0"/>
              </a:rPr>
              <a:t>Phase 3 : transformation des paysages alimentaires (perspectives pour fin 2024)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20"/>
          <p:cNvPicPr preferRelativeResize="0"/>
          <p:nvPr/>
        </p:nvPicPr>
        <p:blipFill rotWithShape="1">
          <a:blip r:embed="rId3">
            <a:alphaModFix/>
          </a:blip>
          <a:srcRect/>
          <a:stretch/>
        </p:blipFill>
        <p:spPr>
          <a:xfrm>
            <a:off x="467023" y="1427599"/>
            <a:ext cx="8209954" cy="4039222"/>
          </a:xfrm>
          <a:prstGeom prst="rect">
            <a:avLst/>
          </a:prstGeom>
          <a:noFill/>
          <a:ln>
            <a:noFill/>
          </a:ln>
        </p:spPr>
      </p:pic>
      <p:sp>
        <p:nvSpPr>
          <p:cNvPr id="249" name="Google Shape;249;p20"/>
          <p:cNvSpPr txBox="1"/>
          <p:nvPr/>
        </p:nvSpPr>
        <p:spPr>
          <a:xfrm>
            <a:off x="0" y="423696"/>
            <a:ext cx="9143751" cy="594000"/>
          </a:xfrm>
          <a:prstGeom prst="rect">
            <a:avLst/>
          </a:prstGeom>
          <a:solidFill>
            <a:srgbClr val="203864"/>
          </a:solidFill>
          <a:ln>
            <a:noFill/>
          </a:ln>
        </p:spPr>
        <p:txBody>
          <a:bodyPr spcFirstLastPara="1" wrap="square" lIns="68569" tIns="34275" rIns="68569" bIns="34275" anchor="b" anchorCtr="0">
            <a:normAutofit/>
          </a:bodyPr>
          <a:lstStyle/>
          <a:p>
            <a:pPr algn="ctr">
              <a:lnSpc>
                <a:spcPct val="90000"/>
              </a:lnSpc>
              <a:buClr>
                <a:schemeClr val="lt1"/>
              </a:buClr>
              <a:buSzPts val="4000"/>
            </a:pPr>
            <a:r>
              <a:rPr lang="fr-FR" sz="3000" b="1">
                <a:solidFill>
                  <a:schemeClr val="lt1"/>
                </a:solidFill>
                <a:latin typeface="Calibri"/>
                <a:ea typeface="Calibri"/>
                <a:cs typeface="Calibri"/>
                <a:sym typeface="Calibri"/>
              </a:rPr>
              <a:t>La MonA – Monnaie Alimentaire</a:t>
            </a:r>
            <a:endParaRPr sz="3000" b="1">
              <a:solidFill>
                <a:schemeClr val="lt1"/>
              </a:solidFill>
              <a:latin typeface="Calibri"/>
              <a:ea typeface="Calibri"/>
              <a:cs typeface="Calibri"/>
              <a:sym typeface="Calibri"/>
            </a:endParaRPr>
          </a:p>
        </p:txBody>
      </p:sp>
      <p:sp>
        <p:nvSpPr>
          <p:cNvPr id="3" name="ZoneTexte 2">
            <a:extLst>
              <a:ext uri="{FF2B5EF4-FFF2-40B4-BE49-F238E27FC236}">
                <a16:creationId xmlns:a16="http://schemas.microsoft.com/office/drawing/2014/main" id="{56F0ED2B-0816-1A68-5485-AC8C602D3777}"/>
              </a:ext>
            </a:extLst>
          </p:cNvPr>
          <p:cNvSpPr txBox="1"/>
          <p:nvPr/>
        </p:nvSpPr>
        <p:spPr>
          <a:xfrm>
            <a:off x="3409950" y="5594821"/>
            <a:ext cx="6105525" cy="300082"/>
          </a:xfrm>
          <a:prstGeom prst="rect">
            <a:avLst/>
          </a:prstGeom>
          <a:noFill/>
        </p:spPr>
        <p:txBody>
          <a:bodyPr wrap="square">
            <a:spAutoFit/>
          </a:bodyPr>
          <a:lstStyle/>
          <a:p>
            <a:r>
              <a:rPr lang="fr-FR" sz="1350" b="1">
                <a:solidFill>
                  <a:srgbClr val="C55A11"/>
                </a:solidFill>
                <a:latin typeface="Arial Narrow"/>
                <a:sym typeface="Calibri"/>
              </a:rPr>
              <a:t>La MonA est géré en partenariat avec La Graine, monnaie locale de l’Hérault</a:t>
            </a:r>
            <a:endParaRPr lang="fr-FR" sz="1350" b="1">
              <a:solidFill>
                <a:srgbClr val="C55A11"/>
              </a:solidFill>
              <a:latin typeface="Arial Narrow"/>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27"/>
          <p:cNvPicPr preferRelativeResize="0"/>
          <p:nvPr/>
        </p:nvPicPr>
        <p:blipFill rotWithShape="1">
          <a:blip r:embed="rId3">
            <a:alphaModFix/>
          </a:blip>
          <a:srcRect/>
          <a:stretch/>
        </p:blipFill>
        <p:spPr>
          <a:xfrm>
            <a:off x="161925" y="981075"/>
            <a:ext cx="8848725" cy="4848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5C6E91B9-1301-A80F-A3BA-6639273293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097" y="102821"/>
            <a:ext cx="8869806" cy="6652357"/>
          </a:xfrm>
        </p:spPr>
      </p:pic>
    </p:spTree>
    <p:extLst>
      <p:ext uri="{BB962C8B-B14F-4D97-AF65-F5344CB8AC3E}">
        <p14:creationId xmlns:p14="http://schemas.microsoft.com/office/powerpoint/2010/main" val="2054381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
          <p:cNvSpPr/>
          <p:nvPr/>
        </p:nvSpPr>
        <p:spPr>
          <a:xfrm>
            <a:off x="3022475" y="2156850"/>
            <a:ext cx="2985600" cy="2454300"/>
          </a:xfrm>
          <a:prstGeom prst="ellipse">
            <a:avLst/>
          </a:prstGeom>
          <a:solidFill>
            <a:srgbClr val="FFFFFF"/>
          </a:solidFill>
          <a:ln w="9525" cap="flat" cmpd="sng">
            <a:solidFill>
              <a:srgbClr val="00B4C8"/>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fr-FR" sz="1900" b="1" i="0" u="none" strike="noStrike" cap="none">
                <a:solidFill>
                  <a:schemeClr val="dk1"/>
                </a:solidFill>
                <a:latin typeface="Calibri"/>
                <a:ea typeface="Calibri"/>
                <a:cs typeface="Calibri"/>
                <a:sym typeface="Calibri"/>
              </a:rPr>
              <a:t> </a:t>
            </a:r>
            <a:r>
              <a:rPr lang="fr-FR" sz="1900" b="1">
                <a:solidFill>
                  <a:schemeClr val="dk1"/>
                </a:solidFill>
                <a:latin typeface="Calibri"/>
                <a:ea typeface="Calibri"/>
                <a:cs typeface="Calibri"/>
                <a:sym typeface="Calibri"/>
              </a:rPr>
              <a:t>Démocratie alimentaire et </a:t>
            </a:r>
            <a:r>
              <a:rPr lang="fr-FR" sz="1900" b="1" i="0" u="none" strike="noStrike" cap="none">
                <a:solidFill>
                  <a:schemeClr val="dk1"/>
                </a:solidFill>
                <a:latin typeface="Calibri"/>
                <a:ea typeface="Calibri"/>
                <a:cs typeface="Calibri"/>
                <a:sym typeface="Calibri"/>
              </a:rPr>
              <a:t>accès de tout.e.s à une alimentation durable</a:t>
            </a:r>
            <a:endParaRPr sz="1400" b="0" i="0" u="none" strike="noStrike" cap="none">
              <a:solidFill>
                <a:srgbClr val="000000"/>
              </a:solidFill>
              <a:latin typeface="Arial"/>
              <a:ea typeface="Arial"/>
              <a:cs typeface="Arial"/>
              <a:sym typeface="Arial"/>
            </a:endParaRPr>
          </a:p>
        </p:txBody>
      </p:sp>
      <p:sp>
        <p:nvSpPr>
          <p:cNvPr id="148" name="Google Shape;148;p3"/>
          <p:cNvSpPr/>
          <p:nvPr/>
        </p:nvSpPr>
        <p:spPr>
          <a:xfrm>
            <a:off x="357562" y="166926"/>
            <a:ext cx="2382966" cy="2248784"/>
          </a:xfrm>
          <a:prstGeom prst="ellipse">
            <a:avLst/>
          </a:prstGeom>
          <a:solidFill>
            <a:srgbClr val="FFFFFF"/>
          </a:solidFill>
          <a:ln w="9525" cap="flat" cmpd="sng">
            <a:solidFill>
              <a:srgbClr val="FFFF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a:solidFill>
                  <a:schemeClr val="dk1"/>
                </a:solidFill>
                <a:latin typeface="Calibri"/>
                <a:ea typeface="Calibri"/>
                <a:cs typeface="Calibri"/>
                <a:sym typeface="Calibri"/>
              </a:rPr>
              <a:t>Précarité, inégalités sociales -  </a:t>
            </a:r>
            <a:r>
              <a:rPr lang="fr-FR" sz="1600" b="1" i="0" u="none" strike="noStrike" cap="none">
                <a:solidFill>
                  <a:schemeClr val="dk1"/>
                </a:solidFill>
                <a:latin typeface="Calibri"/>
                <a:ea typeface="Calibri"/>
                <a:cs typeface="Calibri"/>
                <a:sym typeface="Calibri"/>
              </a:rPr>
              <a:t>inégalités alimentaires et de santé</a:t>
            </a:r>
            <a:endParaRPr sz="1400" b="0" i="0" u="none" strike="noStrike" cap="none">
              <a:solidFill>
                <a:srgbClr val="000000"/>
              </a:solidFill>
              <a:latin typeface="Arial"/>
              <a:ea typeface="Arial"/>
              <a:cs typeface="Arial"/>
              <a:sym typeface="Arial"/>
            </a:endParaRPr>
          </a:p>
        </p:txBody>
      </p:sp>
      <p:sp>
        <p:nvSpPr>
          <p:cNvPr id="149" name="Google Shape;149;p3"/>
          <p:cNvSpPr/>
          <p:nvPr/>
        </p:nvSpPr>
        <p:spPr>
          <a:xfrm>
            <a:off x="5990800" y="142597"/>
            <a:ext cx="2446661" cy="2397634"/>
          </a:xfrm>
          <a:prstGeom prst="ellipse">
            <a:avLst/>
          </a:prstGeom>
          <a:solidFill>
            <a:srgbClr val="FFFFFF"/>
          </a:solidFill>
          <a:ln w="9525" cap="flat" cmpd="sng">
            <a:solidFill>
              <a:srgbClr val="14C841"/>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dirty="0">
                <a:solidFill>
                  <a:srgbClr val="000000"/>
                </a:solidFill>
                <a:latin typeface="Calibri"/>
                <a:ea typeface="Calibri"/>
                <a:cs typeface="Calibri"/>
                <a:sym typeface="Calibri"/>
              </a:rPr>
              <a:t>Systèmes agricoles et alimentaires</a:t>
            </a:r>
            <a:r>
              <a:rPr lang="fr-FR" sz="2000" b="0" i="0" u="none" strike="noStrike" cap="none" dirty="0">
                <a:solidFill>
                  <a:srgbClr val="000000"/>
                </a:solidFill>
                <a:latin typeface="Calibri"/>
                <a:ea typeface="Calibri"/>
                <a:cs typeface="Calibri"/>
                <a:sym typeface="Calibri"/>
              </a:rPr>
              <a:t> </a:t>
            </a:r>
            <a:r>
              <a:rPr lang="fr-FR" sz="2000" b="1" i="0" u="none" strike="noStrike" cap="none" dirty="0">
                <a:solidFill>
                  <a:srgbClr val="000000"/>
                </a:solidFill>
                <a:latin typeface="Calibri"/>
                <a:ea typeface="Calibri"/>
                <a:cs typeface="Calibri"/>
                <a:sym typeface="Calibri"/>
              </a:rPr>
              <a:t>// durabilité ?</a:t>
            </a:r>
            <a:endParaRPr sz="2000" b="1" i="1" u="none" strike="noStrike" cap="none" dirty="0">
              <a:solidFill>
                <a:srgbClr val="000000"/>
              </a:solidFill>
              <a:latin typeface="Calibri"/>
              <a:ea typeface="Calibri"/>
              <a:cs typeface="Calibri"/>
              <a:sym typeface="Calibri"/>
            </a:endParaRPr>
          </a:p>
        </p:txBody>
      </p:sp>
      <p:sp>
        <p:nvSpPr>
          <p:cNvPr id="150" name="Google Shape;150;p3"/>
          <p:cNvSpPr/>
          <p:nvPr/>
        </p:nvSpPr>
        <p:spPr>
          <a:xfrm>
            <a:off x="2572319" y="4569926"/>
            <a:ext cx="2347224" cy="2288075"/>
          </a:xfrm>
          <a:prstGeom prst="ellipse">
            <a:avLst/>
          </a:prstGeom>
          <a:solidFill>
            <a:srgbClr val="FFFFFF"/>
          </a:solidFill>
          <a:ln w="9525" cap="flat" cmpd="sng">
            <a:solidFill>
              <a:srgbClr val="E313A5"/>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b="1" i="0" u="none" strike="noStrike" cap="none" dirty="0">
                <a:solidFill>
                  <a:srgbClr val="000000"/>
                </a:solidFill>
                <a:latin typeface="Calibri"/>
                <a:ea typeface="Calibri"/>
                <a:cs typeface="Calibri"/>
                <a:sym typeface="Calibri"/>
              </a:rPr>
              <a:t>Participation citoyenneté</a:t>
            </a:r>
            <a:endParaRPr sz="1600" b="0" i="1" u="none" strike="noStrike" cap="none" dirty="0">
              <a:solidFill>
                <a:srgbClr val="000000"/>
              </a:solidFill>
              <a:latin typeface="Calibri"/>
              <a:ea typeface="Calibri"/>
              <a:cs typeface="Calibri"/>
              <a:sym typeface="Calibri"/>
            </a:endParaRPr>
          </a:p>
        </p:txBody>
      </p:sp>
      <p:sp>
        <p:nvSpPr>
          <p:cNvPr id="151" name="Google Shape;151;p3"/>
          <p:cNvSpPr/>
          <p:nvPr/>
        </p:nvSpPr>
        <p:spPr>
          <a:xfrm>
            <a:off x="5895473" y="4271074"/>
            <a:ext cx="2143479" cy="2132720"/>
          </a:xfrm>
          <a:prstGeom prst="ellipse">
            <a:avLst/>
          </a:prstGeom>
          <a:solidFill>
            <a:srgbClr val="FFFFFF"/>
          </a:solidFill>
          <a:ln w="9525" cap="flat" cmpd="sng">
            <a:solidFill>
              <a:srgbClr val="6C42F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000000"/>
                </a:solidFill>
                <a:latin typeface="Calibri"/>
                <a:ea typeface="Calibri"/>
                <a:cs typeface="Calibri"/>
                <a:sym typeface="Calibri"/>
              </a:rPr>
              <a:t>Construction de l’action publique</a:t>
            </a:r>
            <a:endParaRPr sz="1600" b="1" i="1" u="none" strike="noStrike" cap="none">
              <a:solidFill>
                <a:srgbClr val="000000"/>
              </a:solidFill>
              <a:latin typeface="Calibri"/>
              <a:ea typeface="Calibri"/>
              <a:cs typeface="Calibri"/>
              <a:sym typeface="Calibri"/>
            </a:endParaRPr>
          </a:p>
        </p:txBody>
      </p:sp>
      <p:sp>
        <p:nvSpPr>
          <p:cNvPr id="152" name="Google Shape;152;p3"/>
          <p:cNvSpPr/>
          <p:nvPr/>
        </p:nvSpPr>
        <p:spPr>
          <a:xfrm>
            <a:off x="160286" y="3025862"/>
            <a:ext cx="2120705" cy="2066009"/>
          </a:xfrm>
          <a:prstGeom prst="ellipse">
            <a:avLst/>
          </a:prstGeom>
          <a:solidFill>
            <a:srgbClr val="FFFFFF"/>
          </a:solidFill>
          <a:ln w="9525" cap="flat" cmpd="sng">
            <a:solidFill>
              <a:srgbClr val="B2A0C7"/>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chemeClr val="dk1"/>
                </a:solidFill>
                <a:latin typeface="Calibri"/>
                <a:ea typeface="Calibri"/>
                <a:cs typeface="Calibri"/>
                <a:sym typeface="Calibri"/>
              </a:rPr>
              <a:t>Modes d’intervention sociale, travail social</a:t>
            </a:r>
            <a:endParaRPr sz="1400" b="0" i="0" u="none" strike="noStrike" cap="none">
              <a:solidFill>
                <a:srgbClr val="000000"/>
              </a:solidFill>
              <a:latin typeface="Arial"/>
              <a:ea typeface="Arial"/>
              <a:cs typeface="Arial"/>
              <a:sym typeface="Arial"/>
            </a:endParaRPr>
          </a:p>
        </p:txBody>
      </p:sp>
      <p:sp>
        <p:nvSpPr>
          <p:cNvPr id="153" name="Google Shape;153;p3"/>
          <p:cNvSpPr/>
          <p:nvPr/>
        </p:nvSpPr>
        <p:spPr>
          <a:xfrm>
            <a:off x="3355208" y="12350"/>
            <a:ext cx="2382966" cy="1769441"/>
          </a:xfrm>
          <a:prstGeom prst="ellipse">
            <a:avLst/>
          </a:prstGeom>
          <a:solidFill>
            <a:srgbClr val="FFFFFF"/>
          </a:solidFill>
          <a:ln w="9525" cap="flat" cmpd="sng">
            <a:solidFill>
              <a:srgbClr val="953734"/>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dirty="0">
                <a:solidFill>
                  <a:srgbClr val="000000"/>
                </a:solidFill>
                <a:latin typeface="Calibri"/>
                <a:ea typeface="Calibri"/>
                <a:cs typeface="Calibri"/>
                <a:sym typeface="Calibri"/>
              </a:rPr>
              <a:t>Pratiques et environnements alimentaires</a:t>
            </a:r>
            <a:endParaRPr sz="1600" b="1" i="1" u="none" strike="noStrike" cap="none" dirty="0">
              <a:solidFill>
                <a:srgbClr val="000000"/>
              </a:solidFill>
              <a:latin typeface="Calibri"/>
              <a:ea typeface="Calibri"/>
              <a:cs typeface="Calibri"/>
              <a:sym typeface="Calibri"/>
            </a:endParaRPr>
          </a:p>
        </p:txBody>
      </p:sp>
      <p:cxnSp>
        <p:nvCxnSpPr>
          <p:cNvPr id="154" name="Google Shape;154;p3"/>
          <p:cNvCxnSpPr/>
          <p:nvPr/>
        </p:nvCxnSpPr>
        <p:spPr>
          <a:xfrm rot="10800000" flipH="1">
            <a:off x="5671653" y="2086383"/>
            <a:ext cx="541303" cy="552021"/>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55" name="Google Shape;155;p3"/>
          <p:cNvCxnSpPr/>
          <p:nvPr/>
        </p:nvCxnSpPr>
        <p:spPr>
          <a:xfrm>
            <a:off x="5546629" y="4159005"/>
            <a:ext cx="444172" cy="50836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56" name="Google Shape;156;p3"/>
          <p:cNvCxnSpPr>
            <a:cxnSpLocks/>
            <a:stCxn id="147" idx="0"/>
            <a:endCxn id="153" idx="4"/>
          </p:cNvCxnSpPr>
          <p:nvPr/>
        </p:nvCxnSpPr>
        <p:spPr>
          <a:xfrm flipV="1">
            <a:off x="4515275" y="1781791"/>
            <a:ext cx="31416" cy="375059"/>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57" name="Google Shape;157;p3"/>
          <p:cNvCxnSpPr/>
          <p:nvPr/>
        </p:nvCxnSpPr>
        <p:spPr>
          <a:xfrm rot="10800000">
            <a:off x="2572319" y="2086383"/>
            <a:ext cx="941585" cy="655246"/>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58" name="Google Shape;158;p3"/>
          <p:cNvCxnSpPr/>
          <p:nvPr/>
        </p:nvCxnSpPr>
        <p:spPr>
          <a:xfrm flipH="1">
            <a:off x="2389285" y="3703040"/>
            <a:ext cx="898788" cy="164805"/>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59" name="Google Shape;159;p3"/>
          <p:cNvCxnSpPr/>
          <p:nvPr/>
        </p:nvCxnSpPr>
        <p:spPr>
          <a:xfrm flipH="1">
            <a:off x="3797224" y="4401449"/>
            <a:ext cx="180662" cy="9744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60" name="Google Shape;160;p3"/>
          <p:cNvCxnSpPr/>
          <p:nvPr/>
        </p:nvCxnSpPr>
        <p:spPr>
          <a:xfrm rot="10800000" flipH="1">
            <a:off x="6891266" y="2540232"/>
            <a:ext cx="297134" cy="1730843"/>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61" name="Google Shape;161;p3"/>
          <p:cNvCxnSpPr/>
          <p:nvPr/>
        </p:nvCxnSpPr>
        <p:spPr>
          <a:xfrm rot="10800000">
            <a:off x="5331054" y="772031"/>
            <a:ext cx="747827"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62" name="Google Shape;162;p3"/>
          <p:cNvCxnSpPr/>
          <p:nvPr/>
        </p:nvCxnSpPr>
        <p:spPr>
          <a:xfrm rot="10800000">
            <a:off x="2838679" y="772031"/>
            <a:ext cx="675225" cy="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63" name="Google Shape;163;p3"/>
          <p:cNvCxnSpPr>
            <a:stCxn id="148" idx="3"/>
          </p:cNvCxnSpPr>
          <p:nvPr/>
        </p:nvCxnSpPr>
        <p:spPr>
          <a:xfrm>
            <a:off x="706539" y="2086383"/>
            <a:ext cx="507300" cy="9396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64" name="Google Shape;164;p3"/>
          <p:cNvCxnSpPr/>
          <p:nvPr/>
        </p:nvCxnSpPr>
        <p:spPr>
          <a:xfrm>
            <a:off x="1746160" y="4931037"/>
            <a:ext cx="803048" cy="809386"/>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cxnSp>
        <p:nvCxnSpPr>
          <p:cNvPr id="165" name="Google Shape;165;p3"/>
          <p:cNvCxnSpPr/>
          <p:nvPr/>
        </p:nvCxnSpPr>
        <p:spPr>
          <a:xfrm rot="10800000" flipH="1">
            <a:off x="4919543" y="5653259"/>
            <a:ext cx="1071257" cy="87164"/>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6862"/>
              </a:srgbClr>
            </a:outerShdw>
          </a:effectLst>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a:spLocks noGrp="1"/>
          </p:cNvSpPr>
          <p:nvPr>
            <p:ph type="title"/>
          </p:nvPr>
        </p:nvSpPr>
        <p:spPr>
          <a:xfrm>
            <a:off x="0" y="274638"/>
            <a:ext cx="9144000" cy="1143000"/>
          </a:xfrm>
          <a:prstGeom prst="rect">
            <a:avLst/>
          </a:prstGeom>
          <a:solidFill>
            <a:srgbClr val="FFFFFF"/>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fr-FR" sz="4000" b="1">
                <a:latin typeface="Quattrocento Sans"/>
                <a:ea typeface="Quattrocento Sans"/>
                <a:cs typeface="Quattrocento Sans"/>
                <a:sym typeface="Quattrocento Sans"/>
              </a:rPr>
              <a:t>Comprendre les inégalités sociales liées </a:t>
            </a:r>
            <a:endParaRPr sz="4000" b="1">
              <a:latin typeface="Quattrocento Sans"/>
              <a:ea typeface="Quattrocento Sans"/>
              <a:cs typeface="Quattrocento Sans"/>
              <a:sym typeface="Quattrocento Sans"/>
            </a:endParaRPr>
          </a:p>
          <a:p>
            <a:pPr marL="0" lvl="0" indent="0" algn="ctr" rtl="0">
              <a:lnSpc>
                <a:spcPct val="100000"/>
              </a:lnSpc>
              <a:spcBef>
                <a:spcPts val="0"/>
              </a:spcBef>
              <a:spcAft>
                <a:spcPts val="0"/>
              </a:spcAft>
              <a:buClr>
                <a:schemeClr val="dk1"/>
              </a:buClr>
              <a:buSzPct val="100000"/>
              <a:buFont typeface="Arial"/>
              <a:buNone/>
            </a:pPr>
            <a:r>
              <a:rPr lang="fr-FR" sz="4000" b="1">
                <a:latin typeface="Quattrocento Sans"/>
                <a:ea typeface="Quattrocento Sans"/>
                <a:cs typeface="Quattrocento Sans"/>
                <a:sym typeface="Quattrocento Sans"/>
              </a:rPr>
              <a:t>à l’alimentation</a:t>
            </a:r>
            <a:endParaRPr>
              <a:latin typeface="Quattrocento Sans"/>
              <a:ea typeface="Quattrocento Sans"/>
              <a:cs typeface="Quattrocento Sans"/>
              <a:sym typeface="Quattrocento Sans"/>
            </a:endParaRPr>
          </a:p>
        </p:txBody>
      </p:sp>
      <p:sp>
        <p:nvSpPr>
          <p:cNvPr id="172" name="Google Shape;172;p4"/>
          <p:cNvSpPr txBox="1">
            <a:spLocks noGrp="1"/>
          </p:cNvSpPr>
          <p:nvPr>
            <p:ph type="body" idx="1"/>
          </p:nvPr>
        </p:nvSpPr>
        <p:spPr>
          <a:xfrm>
            <a:off x="457200" y="2039325"/>
            <a:ext cx="8229600" cy="33852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500"/>
              </a:spcBef>
              <a:spcAft>
                <a:spcPts val="0"/>
              </a:spcAft>
              <a:buClr>
                <a:schemeClr val="dk1"/>
              </a:buClr>
              <a:buSzPts val="2800"/>
              <a:buFont typeface="Quattrocento Sans"/>
              <a:buChar char="•"/>
            </a:pPr>
            <a:r>
              <a:rPr lang="fr-FR" sz="2800">
                <a:latin typeface="Quattrocento Sans"/>
                <a:ea typeface="Quattrocento Sans"/>
                <a:cs typeface="Quattrocento Sans"/>
                <a:sym typeface="Quattrocento Sans"/>
              </a:rPr>
              <a:t>Une approche globale de la précarité</a:t>
            </a:r>
            <a:endParaRPr sz="2800">
              <a:latin typeface="Quattrocento Sans"/>
              <a:ea typeface="Quattrocento Sans"/>
              <a:cs typeface="Quattrocento Sans"/>
              <a:sym typeface="Quattrocento Sans"/>
            </a:endParaRPr>
          </a:p>
          <a:p>
            <a:pPr marL="342900" lvl="0" indent="-342900" algn="l" rtl="0">
              <a:lnSpc>
                <a:spcPct val="100000"/>
              </a:lnSpc>
              <a:spcBef>
                <a:spcPts val="500"/>
              </a:spcBef>
              <a:spcAft>
                <a:spcPts val="0"/>
              </a:spcAft>
              <a:buSzPts val="2800"/>
              <a:buFont typeface="Quattrocento Sans"/>
              <a:buChar char="•"/>
            </a:pPr>
            <a:r>
              <a:rPr lang="fr-FR" sz="2800">
                <a:latin typeface="Quattrocento Sans"/>
                <a:ea typeface="Quattrocento Sans"/>
                <a:cs typeface="Quattrocento Sans"/>
                <a:sym typeface="Quattrocento Sans"/>
              </a:rPr>
              <a:t>Les multiples dimensions de l’alimentation</a:t>
            </a:r>
            <a:endParaRPr sz="2800">
              <a:latin typeface="Quattrocento Sans"/>
              <a:ea typeface="Quattrocento Sans"/>
              <a:cs typeface="Quattrocento Sans"/>
              <a:sym typeface="Quattrocento Sans"/>
            </a:endParaRPr>
          </a:p>
          <a:p>
            <a:pPr marL="342900" lvl="0" indent="-342900" algn="l" rtl="0">
              <a:lnSpc>
                <a:spcPct val="100000"/>
              </a:lnSpc>
              <a:spcBef>
                <a:spcPts val="500"/>
              </a:spcBef>
              <a:spcAft>
                <a:spcPts val="0"/>
              </a:spcAft>
              <a:buSzPts val="2800"/>
              <a:buFont typeface="Quattrocento Sans"/>
              <a:buChar char="•"/>
            </a:pPr>
            <a:r>
              <a:rPr lang="fr-FR" sz="2800">
                <a:latin typeface="Quattrocento Sans"/>
                <a:ea typeface="Quattrocento Sans"/>
                <a:cs typeface="Quattrocento Sans"/>
                <a:sym typeface="Quattrocento Sans"/>
              </a:rPr>
              <a:t>A problème collectif, solutions collectives</a:t>
            </a:r>
            <a:endParaRPr sz="2800">
              <a:latin typeface="Quattrocento Sans"/>
              <a:ea typeface="Quattrocento Sans"/>
              <a:cs typeface="Quattrocento Sans"/>
              <a:sym typeface="Quattrocento Sans"/>
            </a:endParaRPr>
          </a:p>
          <a:p>
            <a:pPr marL="342900" lvl="0" indent="-342900" algn="l" rtl="0">
              <a:lnSpc>
                <a:spcPct val="100000"/>
              </a:lnSpc>
              <a:spcBef>
                <a:spcPts val="500"/>
              </a:spcBef>
              <a:spcAft>
                <a:spcPts val="0"/>
              </a:spcAft>
              <a:buSzPts val="2800"/>
              <a:buFont typeface="Quattrocento Sans"/>
              <a:buChar char="•"/>
            </a:pPr>
            <a:r>
              <a:rPr lang="fr-FR" sz="2800">
                <a:latin typeface="Quattrocento Sans"/>
                <a:ea typeface="Quattrocento Sans"/>
                <a:cs typeface="Quattrocento Sans"/>
                <a:sym typeface="Quattrocento Sans"/>
              </a:rPr>
              <a:t>L’impact de la précarité alimentaire</a:t>
            </a:r>
            <a:endParaRPr sz="2800">
              <a:latin typeface="Quattrocento Sans"/>
              <a:ea typeface="Quattrocento Sans"/>
              <a:cs typeface="Quattrocento Sans"/>
              <a:sym typeface="Quattrocento Sans"/>
            </a:endParaRPr>
          </a:p>
          <a:p>
            <a:pPr marL="342900" lvl="0" indent="-342900" algn="l" rtl="0">
              <a:lnSpc>
                <a:spcPct val="100000"/>
              </a:lnSpc>
              <a:spcBef>
                <a:spcPts val="500"/>
              </a:spcBef>
              <a:spcAft>
                <a:spcPts val="0"/>
              </a:spcAft>
              <a:buSzPts val="2800"/>
              <a:buFont typeface="Quattrocento Sans"/>
              <a:buChar char="•"/>
            </a:pPr>
            <a:r>
              <a:rPr lang="fr-FR" sz="2800">
                <a:latin typeface="Quattrocento Sans"/>
                <a:ea typeface="Quattrocento Sans"/>
                <a:cs typeface="Quattrocento Sans"/>
                <a:sym typeface="Quattrocento Sans"/>
              </a:rPr>
              <a:t>Les freins d’accès à une alimentation choisie et de qualité</a:t>
            </a:r>
            <a:endParaRPr sz="2800">
              <a:latin typeface="Quattrocento Sans"/>
              <a:ea typeface="Quattrocento Sans"/>
              <a:cs typeface="Quattrocento Sans"/>
              <a:sym typeface="Quattrocen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76"/>
        <p:cNvGrpSpPr/>
        <p:nvPr/>
      </p:nvGrpSpPr>
      <p:grpSpPr>
        <a:xfrm>
          <a:off x="0" y="0"/>
          <a:ext cx="0" cy="0"/>
          <a:chOff x="0" y="0"/>
          <a:chExt cx="0" cy="0"/>
        </a:xfrm>
      </p:grpSpPr>
      <p:sp>
        <p:nvSpPr>
          <p:cNvPr id="177" name="Google Shape;177;p7"/>
          <p:cNvSpPr txBox="1">
            <a:spLocks noGrp="1"/>
          </p:cNvSpPr>
          <p:nvPr>
            <p:ph type="title"/>
          </p:nvPr>
        </p:nvSpPr>
        <p:spPr>
          <a:xfrm>
            <a:off x="72308" y="325181"/>
            <a:ext cx="8999400" cy="1057500"/>
          </a:xfrm>
          <a:prstGeom prst="rect">
            <a:avLst/>
          </a:prstGeom>
          <a:noFill/>
          <a:ln>
            <a:noFill/>
          </a:ln>
        </p:spPr>
        <p:txBody>
          <a:bodyPr spcFirstLastPara="1" wrap="square" lIns="0" tIns="10850" rIns="0" bIns="0" anchor="t" anchorCtr="0">
            <a:spAutoFit/>
          </a:bodyPr>
          <a:lstStyle/>
          <a:p>
            <a:pPr marL="1524635" marR="3810" lvl="0" indent="-1513205" algn="ctr" rtl="0">
              <a:lnSpc>
                <a:spcPct val="100000"/>
              </a:lnSpc>
              <a:spcBef>
                <a:spcPts val="0"/>
              </a:spcBef>
              <a:spcAft>
                <a:spcPts val="0"/>
              </a:spcAft>
              <a:buSzPts val="1400"/>
              <a:buNone/>
            </a:pPr>
            <a:r>
              <a:rPr lang="fr-FR" sz="3400">
                <a:latin typeface="Quattrocento Sans"/>
                <a:ea typeface="Quattrocento Sans"/>
                <a:cs typeface="Quattrocento Sans"/>
                <a:sym typeface="Quattrocento Sans"/>
              </a:rPr>
              <a:t>Les facteurs qui influencent l’accès à une alimentation de qualité</a:t>
            </a:r>
            <a:endParaRPr sz="3400" u="sng">
              <a:latin typeface="Quattrocento Sans"/>
              <a:ea typeface="Quattrocento Sans"/>
              <a:cs typeface="Quattrocento Sans"/>
              <a:sym typeface="Quattrocento Sans"/>
            </a:endParaRPr>
          </a:p>
        </p:txBody>
      </p:sp>
      <p:grpSp>
        <p:nvGrpSpPr>
          <p:cNvPr id="178" name="Google Shape;178;p7"/>
          <p:cNvGrpSpPr/>
          <p:nvPr/>
        </p:nvGrpSpPr>
        <p:grpSpPr>
          <a:xfrm>
            <a:off x="1321429" y="1647409"/>
            <a:ext cx="4071520" cy="4692337"/>
            <a:chOff x="2012982" y="2086774"/>
            <a:chExt cx="4408315" cy="4976495"/>
          </a:xfrm>
        </p:grpSpPr>
        <p:pic>
          <p:nvPicPr>
            <p:cNvPr id="179" name="Google Shape;179;p7"/>
            <p:cNvPicPr preferRelativeResize="0"/>
            <p:nvPr/>
          </p:nvPicPr>
          <p:blipFill rotWithShape="1">
            <a:blip r:embed="rId3">
              <a:alphaModFix/>
            </a:blip>
            <a:srcRect/>
            <a:stretch/>
          </p:blipFill>
          <p:spPr>
            <a:xfrm>
              <a:off x="3548890" y="2210296"/>
              <a:ext cx="162478" cy="262677"/>
            </a:xfrm>
            <a:prstGeom prst="rect">
              <a:avLst/>
            </a:prstGeom>
            <a:noFill/>
            <a:ln>
              <a:noFill/>
            </a:ln>
          </p:spPr>
        </p:pic>
        <p:sp>
          <p:nvSpPr>
            <p:cNvPr id="180" name="Google Shape;180;p7"/>
            <p:cNvSpPr/>
            <p:nvPr/>
          </p:nvSpPr>
          <p:spPr>
            <a:xfrm>
              <a:off x="5080177" y="2086774"/>
              <a:ext cx="1341120" cy="4976495"/>
            </a:xfrm>
            <a:custGeom>
              <a:avLst/>
              <a:gdLst/>
              <a:ahLst/>
              <a:cxnLst/>
              <a:rect l="l" t="t" r="r" b="b"/>
              <a:pathLst>
                <a:path w="1341120" h="4976495" extrusionOk="0">
                  <a:moveTo>
                    <a:pt x="1341069" y="4976342"/>
                  </a:moveTo>
                  <a:lnTo>
                    <a:pt x="1337094" y="787565"/>
                  </a:lnTo>
                  <a:lnTo>
                    <a:pt x="248272" y="527926"/>
                  </a:lnTo>
                  <a:lnTo>
                    <a:pt x="247535" y="519430"/>
                  </a:lnTo>
                  <a:lnTo>
                    <a:pt x="242862" y="466090"/>
                  </a:lnTo>
                  <a:lnTo>
                    <a:pt x="239191" y="424180"/>
                  </a:lnTo>
                  <a:lnTo>
                    <a:pt x="234632" y="372110"/>
                  </a:lnTo>
                  <a:lnTo>
                    <a:pt x="230962" y="330200"/>
                  </a:lnTo>
                  <a:lnTo>
                    <a:pt x="226402" y="278130"/>
                  </a:lnTo>
                  <a:lnTo>
                    <a:pt x="222745" y="236220"/>
                  </a:lnTo>
                  <a:lnTo>
                    <a:pt x="218071" y="182880"/>
                  </a:lnTo>
                  <a:lnTo>
                    <a:pt x="212813" y="142240"/>
                  </a:lnTo>
                  <a:lnTo>
                    <a:pt x="200393" y="91440"/>
                  </a:lnTo>
                  <a:lnTo>
                    <a:pt x="186880" y="62458"/>
                  </a:lnTo>
                  <a:lnTo>
                    <a:pt x="186880" y="424180"/>
                  </a:lnTo>
                  <a:lnTo>
                    <a:pt x="182181" y="433070"/>
                  </a:lnTo>
                  <a:lnTo>
                    <a:pt x="149606" y="461010"/>
                  </a:lnTo>
                  <a:lnTo>
                    <a:pt x="130314" y="466090"/>
                  </a:lnTo>
                  <a:lnTo>
                    <a:pt x="121234" y="466090"/>
                  </a:lnTo>
                  <a:lnTo>
                    <a:pt x="148793" y="435610"/>
                  </a:lnTo>
                  <a:lnTo>
                    <a:pt x="186855" y="424180"/>
                  </a:lnTo>
                  <a:lnTo>
                    <a:pt x="186880" y="62458"/>
                  </a:lnTo>
                  <a:lnTo>
                    <a:pt x="178676" y="50139"/>
                  </a:lnTo>
                  <a:lnTo>
                    <a:pt x="178676" y="330200"/>
                  </a:lnTo>
                  <a:lnTo>
                    <a:pt x="173964" y="339090"/>
                  </a:lnTo>
                  <a:lnTo>
                    <a:pt x="167728" y="347980"/>
                  </a:lnTo>
                  <a:lnTo>
                    <a:pt x="160070" y="354330"/>
                  </a:lnTo>
                  <a:lnTo>
                    <a:pt x="151104" y="361950"/>
                  </a:lnTo>
                  <a:lnTo>
                    <a:pt x="141389" y="367030"/>
                  </a:lnTo>
                  <a:lnTo>
                    <a:pt x="122097" y="372110"/>
                  </a:lnTo>
                  <a:lnTo>
                    <a:pt x="113017" y="372110"/>
                  </a:lnTo>
                  <a:lnTo>
                    <a:pt x="140589" y="341630"/>
                  </a:lnTo>
                  <a:lnTo>
                    <a:pt x="169570" y="330200"/>
                  </a:lnTo>
                  <a:lnTo>
                    <a:pt x="178676" y="330200"/>
                  </a:lnTo>
                  <a:lnTo>
                    <a:pt x="178676" y="50139"/>
                  </a:lnTo>
                  <a:lnTo>
                    <a:pt x="173202" y="41910"/>
                  </a:lnTo>
                  <a:lnTo>
                    <a:pt x="170434" y="38912"/>
                  </a:lnTo>
                  <a:lnTo>
                    <a:pt x="170434" y="236220"/>
                  </a:lnTo>
                  <a:lnTo>
                    <a:pt x="165722" y="245110"/>
                  </a:lnTo>
                  <a:lnTo>
                    <a:pt x="133146" y="271780"/>
                  </a:lnTo>
                  <a:lnTo>
                    <a:pt x="113855" y="278130"/>
                  </a:lnTo>
                  <a:lnTo>
                    <a:pt x="104775" y="278130"/>
                  </a:lnTo>
                  <a:lnTo>
                    <a:pt x="109474" y="269240"/>
                  </a:lnTo>
                  <a:lnTo>
                    <a:pt x="115697" y="260350"/>
                  </a:lnTo>
                  <a:lnTo>
                    <a:pt x="123367" y="254000"/>
                  </a:lnTo>
                  <a:lnTo>
                    <a:pt x="132346" y="246380"/>
                  </a:lnTo>
                  <a:lnTo>
                    <a:pt x="142049" y="241300"/>
                  </a:lnTo>
                  <a:lnTo>
                    <a:pt x="161328" y="236220"/>
                  </a:lnTo>
                  <a:lnTo>
                    <a:pt x="170434" y="236220"/>
                  </a:lnTo>
                  <a:lnTo>
                    <a:pt x="170434" y="38912"/>
                  </a:lnTo>
                  <a:lnTo>
                    <a:pt x="167347" y="35560"/>
                  </a:lnTo>
                  <a:lnTo>
                    <a:pt x="162204" y="30060"/>
                  </a:lnTo>
                  <a:lnTo>
                    <a:pt x="162204" y="142240"/>
                  </a:lnTo>
                  <a:lnTo>
                    <a:pt x="157492" y="151130"/>
                  </a:lnTo>
                  <a:lnTo>
                    <a:pt x="124917" y="177800"/>
                  </a:lnTo>
                  <a:lnTo>
                    <a:pt x="105625" y="182880"/>
                  </a:lnTo>
                  <a:lnTo>
                    <a:pt x="96545" y="182880"/>
                  </a:lnTo>
                  <a:lnTo>
                    <a:pt x="124104" y="152400"/>
                  </a:lnTo>
                  <a:lnTo>
                    <a:pt x="153098" y="142240"/>
                  </a:lnTo>
                  <a:lnTo>
                    <a:pt x="162204" y="142240"/>
                  </a:lnTo>
                  <a:lnTo>
                    <a:pt x="162204" y="30060"/>
                  </a:lnTo>
                  <a:lnTo>
                    <a:pt x="126453" y="3810"/>
                  </a:lnTo>
                  <a:lnTo>
                    <a:pt x="114782" y="0"/>
                  </a:lnTo>
                  <a:lnTo>
                    <a:pt x="111848" y="1270"/>
                  </a:lnTo>
                  <a:lnTo>
                    <a:pt x="106337" y="5080"/>
                  </a:lnTo>
                  <a:lnTo>
                    <a:pt x="98856" y="10160"/>
                  </a:lnTo>
                  <a:lnTo>
                    <a:pt x="66979" y="50800"/>
                  </a:lnTo>
                  <a:lnTo>
                    <a:pt x="46596" y="109220"/>
                  </a:lnTo>
                  <a:lnTo>
                    <a:pt x="42938" y="170180"/>
                  </a:lnTo>
                  <a:lnTo>
                    <a:pt x="70535" y="485546"/>
                  </a:lnTo>
                  <a:lnTo>
                    <a:pt x="0" y="468718"/>
                  </a:lnTo>
                  <a:lnTo>
                    <a:pt x="0" y="4784979"/>
                  </a:lnTo>
                  <a:lnTo>
                    <a:pt x="1341069" y="4976342"/>
                  </a:lnTo>
                  <a:close/>
                </a:path>
              </a:pathLst>
            </a:custGeom>
            <a:solidFill>
              <a:srgbClr val="7B9C2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68"/>
                <a:buFont typeface="Arial"/>
                <a:buNone/>
              </a:pPr>
              <a:endParaRPr sz="1368" b="0" i="0" u="none" strike="noStrike" cap="none">
                <a:solidFill>
                  <a:schemeClr val="dk1"/>
                </a:solidFill>
                <a:latin typeface="Calibri"/>
                <a:ea typeface="Calibri"/>
                <a:cs typeface="Calibri"/>
                <a:sym typeface="Calibri"/>
              </a:endParaRPr>
            </a:p>
          </p:txBody>
        </p:sp>
        <p:sp>
          <p:nvSpPr>
            <p:cNvPr id="181" name="Google Shape;181;p7"/>
            <p:cNvSpPr/>
            <p:nvPr/>
          </p:nvSpPr>
          <p:spPr>
            <a:xfrm>
              <a:off x="2012982" y="2555932"/>
              <a:ext cx="1341120" cy="4496435"/>
            </a:xfrm>
            <a:custGeom>
              <a:avLst/>
              <a:gdLst/>
              <a:ahLst/>
              <a:cxnLst/>
              <a:rect l="l" t="t" r="r" b="b"/>
              <a:pathLst>
                <a:path w="1341120" h="4496434" extrusionOk="0">
                  <a:moveTo>
                    <a:pt x="0" y="0"/>
                  </a:moveTo>
                  <a:lnTo>
                    <a:pt x="0" y="4305013"/>
                  </a:lnTo>
                  <a:lnTo>
                    <a:pt x="1341075" y="4496368"/>
                  </a:lnTo>
                  <a:lnTo>
                    <a:pt x="1337092" y="318843"/>
                  </a:lnTo>
                  <a:lnTo>
                    <a:pt x="0" y="0"/>
                  </a:lnTo>
                  <a:close/>
                </a:path>
              </a:pathLst>
            </a:custGeom>
            <a:solidFill>
              <a:srgbClr val="D4250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68"/>
                <a:buFont typeface="Arial"/>
                <a:buNone/>
              </a:pPr>
              <a:endParaRPr sz="1368" b="0" i="0" u="none" strike="noStrike" cap="none">
                <a:solidFill>
                  <a:schemeClr val="dk1"/>
                </a:solidFill>
                <a:latin typeface="Calibri"/>
                <a:ea typeface="Calibri"/>
                <a:cs typeface="Calibri"/>
                <a:sym typeface="Calibri"/>
              </a:endParaRPr>
            </a:p>
          </p:txBody>
        </p:sp>
      </p:grpSp>
      <p:sp>
        <p:nvSpPr>
          <p:cNvPr id="182" name="Google Shape;182;p7"/>
          <p:cNvSpPr txBox="1"/>
          <p:nvPr/>
        </p:nvSpPr>
        <p:spPr>
          <a:xfrm rot="-5400000">
            <a:off x="2209099" y="1949778"/>
            <a:ext cx="476700" cy="240600"/>
          </a:xfrm>
          <a:prstGeom prst="rect">
            <a:avLst/>
          </a:prstGeom>
          <a:noFill/>
          <a:ln>
            <a:noFill/>
          </a:ln>
        </p:spPr>
        <p:txBody>
          <a:bodyPr spcFirstLastPara="1" wrap="square" lIns="0" tIns="47225" rIns="0" bIns="0" anchor="t" anchorCtr="0">
            <a:spAutoFit/>
          </a:bodyPr>
          <a:lstStyle/>
          <a:p>
            <a:pPr marL="10860" marR="4344" lvl="0" indent="23891" algn="l" rtl="0">
              <a:lnSpc>
                <a:spcPct val="69900"/>
              </a:lnSpc>
              <a:spcBef>
                <a:spcPts val="0"/>
              </a:spcBef>
              <a:spcAft>
                <a:spcPts val="0"/>
              </a:spcAft>
              <a:buClr>
                <a:srgbClr val="000000"/>
              </a:buClr>
              <a:buSzPts val="897"/>
              <a:buFont typeface="Arial"/>
              <a:buNone/>
            </a:pPr>
            <a:r>
              <a:rPr lang="fr-FR" sz="897" b="1" i="0" u="none" strike="noStrike" cap="none">
                <a:solidFill>
                  <a:srgbClr val="D42509"/>
                </a:solidFill>
                <a:latin typeface="Cambria"/>
                <a:ea typeface="Cambria"/>
                <a:cs typeface="Cambria"/>
                <a:sym typeface="Cambria"/>
              </a:rPr>
              <a:t>Pôle  Public</a:t>
            </a:r>
            <a:endParaRPr sz="897" b="0" i="0" u="none" strike="noStrike" cap="none">
              <a:solidFill>
                <a:schemeClr val="dk1"/>
              </a:solidFill>
              <a:latin typeface="Cambria"/>
              <a:ea typeface="Cambria"/>
              <a:cs typeface="Cambria"/>
              <a:sym typeface="Cambria"/>
            </a:endParaRPr>
          </a:p>
        </p:txBody>
      </p:sp>
      <p:grpSp>
        <p:nvGrpSpPr>
          <p:cNvPr id="183" name="Google Shape;183;p7"/>
          <p:cNvGrpSpPr/>
          <p:nvPr/>
        </p:nvGrpSpPr>
        <p:grpSpPr>
          <a:xfrm>
            <a:off x="1368000" y="1640073"/>
            <a:ext cx="820324" cy="1296267"/>
            <a:chOff x="2063406" y="2078996"/>
            <a:chExt cx="888181" cy="1374766"/>
          </a:xfrm>
        </p:grpSpPr>
        <p:sp>
          <p:nvSpPr>
            <p:cNvPr id="184" name="Google Shape;184;p7"/>
            <p:cNvSpPr/>
            <p:nvPr/>
          </p:nvSpPr>
          <p:spPr>
            <a:xfrm>
              <a:off x="2083896" y="2377827"/>
              <a:ext cx="220979" cy="476884"/>
            </a:xfrm>
            <a:custGeom>
              <a:avLst/>
              <a:gdLst/>
              <a:ahLst/>
              <a:cxnLst/>
              <a:rect l="l" t="t" r="r" b="b"/>
              <a:pathLst>
                <a:path w="220980" h="476885" extrusionOk="0">
                  <a:moveTo>
                    <a:pt x="110284" y="0"/>
                  </a:moveTo>
                  <a:lnTo>
                    <a:pt x="67356" y="9557"/>
                  </a:lnTo>
                  <a:lnTo>
                    <a:pt x="32301" y="35619"/>
                  </a:lnTo>
                  <a:lnTo>
                    <a:pt x="8666" y="74274"/>
                  </a:lnTo>
                  <a:lnTo>
                    <a:pt x="0" y="121607"/>
                  </a:lnTo>
                  <a:lnTo>
                    <a:pt x="0" y="476680"/>
                  </a:lnTo>
                  <a:lnTo>
                    <a:pt x="220568" y="476680"/>
                  </a:lnTo>
                  <a:lnTo>
                    <a:pt x="220568" y="121607"/>
                  </a:lnTo>
                  <a:lnTo>
                    <a:pt x="211901" y="74274"/>
                  </a:lnTo>
                  <a:lnTo>
                    <a:pt x="188267" y="35619"/>
                  </a:lnTo>
                  <a:lnTo>
                    <a:pt x="153212" y="9557"/>
                  </a:lnTo>
                  <a:lnTo>
                    <a:pt x="110284" y="0"/>
                  </a:lnTo>
                  <a:close/>
                </a:path>
              </a:pathLst>
            </a:custGeom>
            <a:solidFill>
              <a:srgbClr val="D4250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68"/>
                <a:buFont typeface="Arial"/>
                <a:buNone/>
              </a:pPr>
              <a:endParaRPr sz="1368" b="0" i="0" u="none" strike="noStrike" cap="none">
                <a:solidFill>
                  <a:schemeClr val="dk1"/>
                </a:solidFill>
                <a:latin typeface="Calibri"/>
                <a:ea typeface="Calibri"/>
                <a:cs typeface="Calibri"/>
                <a:sym typeface="Calibri"/>
              </a:endParaRPr>
            </a:p>
          </p:txBody>
        </p:sp>
        <p:pic>
          <p:nvPicPr>
            <p:cNvPr id="185" name="Google Shape;185;p7"/>
            <p:cNvPicPr preferRelativeResize="0"/>
            <p:nvPr/>
          </p:nvPicPr>
          <p:blipFill rotWithShape="1">
            <a:blip r:embed="rId4">
              <a:alphaModFix/>
            </a:blip>
            <a:srcRect/>
            <a:stretch/>
          </p:blipFill>
          <p:spPr>
            <a:xfrm>
              <a:off x="2108164" y="2162583"/>
              <a:ext cx="168662" cy="203492"/>
            </a:xfrm>
            <a:prstGeom prst="rect">
              <a:avLst/>
            </a:prstGeom>
            <a:noFill/>
            <a:ln>
              <a:noFill/>
            </a:ln>
          </p:spPr>
        </p:pic>
        <p:sp>
          <p:nvSpPr>
            <p:cNvPr id="186" name="Google Shape;186;p7"/>
            <p:cNvSpPr/>
            <p:nvPr/>
          </p:nvSpPr>
          <p:spPr>
            <a:xfrm>
              <a:off x="2320653" y="2318920"/>
              <a:ext cx="220979" cy="476884"/>
            </a:xfrm>
            <a:custGeom>
              <a:avLst/>
              <a:gdLst/>
              <a:ahLst/>
              <a:cxnLst/>
              <a:rect l="l" t="t" r="r" b="b"/>
              <a:pathLst>
                <a:path w="220980" h="476885" extrusionOk="0">
                  <a:moveTo>
                    <a:pt x="110291" y="0"/>
                  </a:moveTo>
                  <a:lnTo>
                    <a:pt x="67358" y="9555"/>
                  </a:lnTo>
                  <a:lnTo>
                    <a:pt x="32301" y="35614"/>
                  </a:lnTo>
                  <a:lnTo>
                    <a:pt x="8666" y="74265"/>
                  </a:lnTo>
                  <a:lnTo>
                    <a:pt x="0" y="121597"/>
                  </a:lnTo>
                  <a:lnTo>
                    <a:pt x="0" y="476679"/>
                  </a:lnTo>
                  <a:lnTo>
                    <a:pt x="220576" y="476679"/>
                  </a:lnTo>
                  <a:lnTo>
                    <a:pt x="220576" y="121597"/>
                  </a:lnTo>
                  <a:lnTo>
                    <a:pt x="211909" y="74265"/>
                  </a:lnTo>
                  <a:lnTo>
                    <a:pt x="188275" y="35614"/>
                  </a:lnTo>
                  <a:lnTo>
                    <a:pt x="153220" y="9555"/>
                  </a:lnTo>
                  <a:lnTo>
                    <a:pt x="110291" y="0"/>
                  </a:lnTo>
                  <a:close/>
                </a:path>
              </a:pathLst>
            </a:custGeom>
            <a:solidFill>
              <a:srgbClr val="D4250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68"/>
                <a:buFont typeface="Arial"/>
                <a:buNone/>
              </a:pPr>
              <a:endParaRPr sz="1368" b="0" i="0" u="none" strike="noStrike" cap="none">
                <a:solidFill>
                  <a:schemeClr val="dk1"/>
                </a:solidFill>
                <a:latin typeface="Calibri"/>
                <a:ea typeface="Calibri"/>
                <a:cs typeface="Calibri"/>
                <a:sym typeface="Calibri"/>
              </a:endParaRPr>
            </a:p>
          </p:txBody>
        </p:sp>
        <p:pic>
          <p:nvPicPr>
            <p:cNvPr id="187" name="Google Shape;187;p7"/>
            <p:cNvPicPr preferRelativeResize="0"/>
            <p:nvPr/>
          </p:nvPicPr>
          <p:blipFill rotWithShape="1">
            <a:blip r:embed="rId5">
              <a:alphaModFix/>
            </a:blip>
            <a:srcRect/>
            <a:stretch/>
          </p:blipFill>
          <p:spPr>
            <a:xfrm>
              <a:off x="2348291" y="2124909"/>
              <a:ext cx="165300" cy="182260"/>
            </a:xfrm>
            <a:prstGeom prst="rect">
              <a:avLst/>
            </a:prstGeom>
            <a:noFill/>
            <a:ln>
              <a:noFill/>
            </a:ln>
          </p:spPr>
        </p:pic>
        <p:pic>
          <p:nvPicPr>
            <p:cNvPr id="188" name="Google Shape;188;p7"/>
            <p:cNvPicPr preferRelativeResize="0"/>
            <p:nvPr/>
          </p:nvPicPr>
          <p:blipFill rotWithShape="1">
            <a:blip r:embed="rId6">
              <a:alphaModFix/>
            </a:blip>
            <a:srcRect/>
            <a:stretch/>
          </p:blipFill>
          <p:spPr>
            <a:xfrm>
              <a:off x="2063406" y="2078996"/>
              <a:ext cx="77121" cy="100837"/>
            </a:xfrm>
            <a:prstGeom prst="rect">
              <a:avLst/>
            </a:prstGeom>
            <a:noFill/>
            <a:ln>
              <a:noFill/>
            </a:ln>
          </p:spPr>
        </p:pic>
        <p:sp>
          <p:nvSpPr>
            <p:cNvPr id="189" name="Google Shape;189;p7"/>
            <p:cNvSpPr/>
            <p:nvPr/>
          </p:nvSpPr>
          <p:spPr>
            <a:xfrm>
              <a:off x="2187283" y="2424378"/>
              <a:ext cx="13970" cy="100330"/>
            </a:xfrm>
            <a:custGeom>
              <a:avLst/>
              <a:gdLst/>
              <a:ahLst/>
              <a:cxnLst/>
              <a:rect l="l" t="t" r="r" b="b"/>
              <a:pathLst>
                <a:path w="13969" h="100330" extrusionOk="0">
                  <a:moveTo>
                    <a:pt x="13779" y="88379"/>
                  </a:moveTo>
                  <a:lnTo>
                    <a:pt x="10693" y="84975"/>
                  </a:lnTo>
                  <a:lnTo>
                    <a:pt x="3086" y="84975"/>
                  </a:lnTo>
                  <a:lnTo>
                    <a:pt x="0" y="88379"/>
                  </a:lnTo>
                  <a:lnTo>
                    <a:pt x="0" y="96774"/>
                  </a:lnTo>
                  <a:lnTo>
                    <a:pt x="3086" y="100177"/>
                  </a:lnTo>
                  <a:lnTo>
                    <a:pt x="6896" y="100177"/>
                  </a:lnTo>
                  <a:lnTo>
                    <a:pt x="10693" y="100177"/>
                  </a:lnTo>
                  <a:lnTo>
                    <a:pt x="13779" y="96774"/>
                  </a:lnTo>
                  <a:lnTo>
                    <a:pt x="13779" y="88379"/>
                  </a:lnTo>
                  <a:close/>
                </a:path>
                <a:path w="13969" h="100330" extrusionOk="0">
                  <a:moveTo>
                    <a:pt x="13779" y="45885"/>
                  </a:moveTo>
                  <a:lnTo>
                    <a:pt x="10693" y="42481"/>
                  </a:lnTo>
                  <a:lnTo>
                    <a:pt x="3086" y="42481"/>
                  </a:lnTo>
                  <a:lnTo>
                    <a:pt x="0" y="45885"/>
                  </a:lnTo>
                  <a:lnTo>
                    <a:pt x="0" y="54279"/>
                  </a:lnTo>
                  <a:lnTo>
                    <a:pt x="3086" y="57683"/>
                  </a:lnTo>
                  <a:lnTo>
                    <a:pt x="6896" y="57683"/>
                  </a:lnTo>
                  <a:lnTo>
                    <a:pt x="10693" y="57683"/>
                  </a:lnTo>
                  <a:lnTo>
                    <a:pt x="13779" y="54279"/>
                  </a:lnTo>
                  <a:lnTo>
                    <a:pt x="13779" y="45885"/>
                  </a:lnTo>
                  <a:close/>
                </a:path>
                <a:path w="13969" h="100330" extrusionOk="0">
                  <a:moveTo>
                    <a:pt x="13779" y="3403"/>
                  </a:moveTo>
                  <a:lnTo>
                    <a:pt x="10693" y="0"/>
                  </a:lnTo>
                  <a:lnTo>
                    <a:pt x="3086" y="0"/>
                  </a:lnTo>
                  <a:lnTo>
                    <a:pt x="0" y="3403"/>
                  </a:lnTo>
                  <a:lnTo>
                    <a:pt x="0" y="11785"/>
                  </a:lnTo>
                  <a:lnTo>
                    <a:pt x="3086" y="15201"/>
                  </a:lnTo>
                  <a:lnTo>
                    <a:pt x="6896" y="15201"/>
                  </a:lnTo>
                  <a:lnTo>
                    <a:pt x="10693" y="15201"/>
                  </a:lnTo>
                  <a:lnTo>
                    <a:pt x="13779" y="11785"/>
                  </a:lnTo>
                  <a:lnTo>
                    <a:pt x="13779" y="3403"/>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68"/>
                <a:buFont typeface="Arial"/>
                <a:buNone/>
              </a:pPr>
              <a:endParaRPr sz="1368" b="0" i="0" u="none" strike="noStrike" cap="none">
                <a:solidFill>
                  <a:schemeClr val="dk1"/>
                </a:solidFill>
                <a:latin typeface="Calibri"/>
                <a:ea typeface="Calibri"/>
                <a:cs typeface="Calibri"/>
                <a:sym typeface="Calibri"/>
              </a:endParaRPr>
            </a:p>
          </p:txBody>
        </p:sp>
        <p:sp>
          <p:nvSpPr>
            <p:cNvPr id="190" name="Google Shape;190;p7"/>
            <p:cNvSpPr/>
            <p:nvPr/>
          </p:nvSpPr>
          <p:spPr>
            <a:xfrm>
              <a:off x="2559980" y="2482505"/>
              <a:ext cx="166370" cy="358775"/>
            </a:xfrm>
            <a:custGeom>
              <a:avLst/>
              <a:gdLst/>
              <a:ahLst/>
              <a:cxnLst/>
              <a:rect l="l" t="t" r="r" b="b"/>
              <a:pathLst>
                <a:path w="166369" h="358775" extrusionOk="0">
                  <a:moveTo>
                    <a:pt x="82931" y="0"/>
                  </a:moveTo>
                  <a:lnTo>
                    <a:pt x="50652" y="7186"/>
                  </a:lnTo>
                  <a:lnTo>
                    <a:pt x="24291" y="26783"/>
                  </a:lnTo>
                  <a:lnTo>
                    <a:pt x="6517" y="55848"/>
                  </a:lnTo>
                  <a:lnTo>
                    <a:pt x="0" y="91437"/>
                  </a:lnTo>
                  <a:lnTo>
                    <a:pt x="0" y="358448"/>
                  </a:lnTo>
                  <a:lnTo>
                    <a:pt x="165869" y="358448"/>
                  </a:lnTo>
                  <a:lnTo>
                    <a:pt x="165869" y="91437"/>
                  </a:lnTo>
                  <a:lnTo>
                    <a:pt x="159351" y="55848"/>
                  </a:lnTo>
                  <a:lnTo>
                    <a:pt x="141576" y="26783"/>
                  </a:lnTo>
                  <a:lnTo>
                    <a:pt x="115213" y="7186"/>
                  </a:lnTo>
                  <a:lnTo>
                    <a:pt x="82931" y="0"/>
                  </a:lnTo>
                  <a:close/>
                </a:path>
              </a:pathLst>
            </a:custGeom>
            <a:solidFill>
              <a:srgbClr val="D4250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68"/>
                <a:buFont typeface="Arial"/>
                <a:buNone/>
              </a:pPr>
              <a:endParaRPr sz="1368" b="0" i="0" u="none" strike="noStrike" cap="none">
                <a:solidFill>
                  <a:schemeClr val="dk1"/>
                </a:solidFill>
                <a:latin typeface="Calibri"/>
                <a:ea typeface="Calibri"/>
                <a:cs typeface="Calibri"/>
                <a:sym typeface="Calibri"/>
              </a:endParaRPr>
            </a:p>
          </p:txBody>
        </p:sp>
        <p:pic>
          <p:nvPicPr>
            <p:cNvPr id="191" name="Google Shape;191;p7"/>
            <p:cNvPicPr preferRelativeResize="0"/>
            <p:nvPr/>
          </p:nvPicPr>
          <p:blipFill rotWithShape="1">
            <a:blip r:embed="rId7">
              <a:alphaModFix/>
            </a:blip>
            <a:srcRect/>
            <a:stretch/>
          </p:blipFill>
          <p:spPr>
            <a:xfrm>
              <a:off x="2557418" y="2297105"/>
              <a:ext cx="170995" cy="172235"/>
            </a:xfrm>
            <a:prstGeom prst="rect">
              <a:avLst/>
            </a:prstGeom>
            <a:noFill/>
            <a:ln>
              <a:noFill/>
            </a:ln>
          </p:spPr>
        </p:pic>
        <p:sp>
          <p:nvSpPr>
            <p:cNvPr id="192" name="Google Shape;192;p7"/>
            <p:cNvSpPr/>
            <p:nvPr/>
          </p:nvSpPr>
          <p:spPr>
            <a:xfrm>
              <a:off x="2631634" y="2502440"/>
              <a:ext cx="22860" cy="97790"/>
            </a:xfrm>
            <a:custGeom>
              <a:avLst/>
              <a:gdLst/>
              <a:ahLst/>
              <a:cxnLst/>
              <a:rect l="l" t="t" r="r" b="b"/>
              <a:pathLst>
                <a:path w="22860" h="97789" extrusionOk="0">
                  <a:moveTo>
                    <a:pt x="0" y="0"/>
                  </a:moveTo>
                  <a:lnTo>
                    <a:pt x="22554" y="0"/>
                  </a:lnTo>
                </a:path>
                <a:path w="22860" h="97789" extrusionOk="0">
                  <a:moveTo>
                    <a:pt x="0" y="16256"/>
                  </a:moveTo>
                  <a:lnTo>
                    <a:pt x="22554" y="16256"/>
                  </a:lnTo>
                </a:path>
                <a:path w="22860" h="97789" extrusionOk="0">
                  <a:moveTo>
                    <a:pt x="0" y="32512"/>
                  </a:moveTo>
                  <a:lnTo>
                    <a:pt x="22554" y="32512"/>
                  </a:lnTo>
                </a:path>
                <a:path w="22860" h="97789" extrusionOk="0">
                  <a:moveTo>
                    <a:pt x="0" y="48768"/>
                  </a:moveTo>
                  <a:lnTo>
                    <a:pt x="22554" y="48768"/>
                  </a:lnTo>
                </a:path>
                <a:path w="22860" h="97789" extrusionOk="0">
                  <a:moveTo>
                    <a:pt x="0" y="65024"/>
                  </a:moveTo>
                  <a:lnTo>
                    <a:pt x="22554" y="65024"/>
                  </a:lnTo>
                </a:path>
                <a:path w="22860" h="97789" extrusionOk="0">
                  <a:moveTo>
                    <a:pt x="0" y="81280"/>
                  </a:moveTo>
                  <a:lnTo>
                    <a:pt x="22554" y="81280"/>
                  </a:lnTo>
                </a:path>
                <a:path w="22860" h="97789" extrusionOk="0">
                  <a:moveTo>
                    <a:pt x="0" y="97536"/>
                  </a:moveTo>
                  <a:lnTo>
                    <a:pt x="22554" y="97536"/>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68"/>
                <a:buFont typeface="Arial"/>
                <a:buNone/>
              </a:pPr>
              <a:endParaRPr sz="1368" b="0" i="0" u="none" strike="noStrike" cap="none">
                <a:solidFill>
                  <a:schemeClr val="dk1"/>
                </a:solidFill>
                <a:latin typeface="Calibri"/>
                <a:ea typeface="Calibri"/>
                <a:cs typeface="Calibri"/>
                <a:sym typeface="Calibri"/>
              </a:endParaRPr>
            </a:p>
          </p:txBody>
        </p:sp>
        <p:sp>
          <p:nvSpPr>
            <p:cNvPr id="193" name="Google Shape;193;p7"/>
            <p:cNvSpPr/>
            <p:nvPr/>
          </p:nvSpPr>
          <p:spPr>
            <a:xfrm>
              <a:off x="2642911" y="2502449"/>
              <a:ext cx="0" cy="97790"/>
            </a:xfrm>
            <a:custGeom>
              <a:avLst/>
              <a:gdLst/>
              <a:ahLst/>
              <a:cxnLst/>
              <a:rect l="l" t="t" r="r" b="b"/>
              <a:pathLst>
                <a:path w="120000" h="97789" extrusionOk="0">
                  <a:moveTo>
                    <a:pt x="0" y="0"/>
                  </a:moveTo>
                  <a:lnTo>
                    <a:pt x="0" y="97527"/>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68"/>
                <a:buFont typeface="Arial"/>
                <a:buNone/>
              </a:pPr>
              <a:endParaRPr sz="1368" b="0" i="0" u="none" strike="noStrike" cap="none">
                <a:solidFill>
                  <a:schemeClr val="dk1"/>
                </a:solidFill>
                <a:latin typeface="Calibri"/>
                <a:ea typeface="Calibri"/>
                <a:cs typeface="Calibri"/>
                <a:sym typeface="Calibri"/>
              </a:endParaRPr>
            </a:p>
          </p:txBody>
        </p:sp>
        <p:sp>
          <p:nvSpPr>
            <p:cNvPr id="194" name="Google Shape;194;p7"/>
            <p:cNvSpPr/>
            <p:nvPr/>
          </p:nvSpPr>
          <p:spPr>
            <a:xfrm>
              <a:off x="2638532" y="3453762"/>
              <a:ext cx="313055" cy="0"/>
            </a:xfrm>
            <a:custGeom>
              <a:avLst/>
              <a:gdLst/>
              <a:ahLst/>
              <a:cxnLst/>
              <a:rect l="l" t="t" r="r" b="b"/>
              <a:pathLst>
                <a:path w="313055" h="120000" extrusionOk="0">
                  <a:moveTo>
                    <a:pt x="0" y="0"/>
                  </a:moveTo>
                  <a:lnTo>
                    <a:pt x="312753" y="0"/>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68"/>
                <a:buFont typeface="Arial"/>
                <a:buNone/>
              </a:pPr>
              <a:endParaRPr sz="1368" b="0" i="0" u="none" strike="noStrike" cap="none">
                <a:solidFill>
                  <a:schemeClr val="dk1"/>
                </a:solidFill>
                <a:latin typeface="Calibri"/>
                <a:ea typeface="Calibri"/>
                <a:cs typeface="Calibri"/>
                <a:sym typeface="Calibri"/>
              </a:endParaRPr>
            </a:p>
          </p:txBody>
        </p:sp>
      </p:grpSp>
      <p:sp>
        <p:nvSpPr>
          <p:cNvPr id="195" name="Google Shape;195;p7"/>
          <p:cNvSpPr txBox="1"/>
          <p:nvPr/>
        </p:nvSpPr>
        <p:spPr>
          <a:xfrm>
            <a:off x="1366052" y="2544367"/>
            <a:ext cx="983100" cy="363900"/>
          </a:xfrm>
          <a:prstGeom prst="rect">
            <a:avLst/>
          </a:prstGeom>
          <a:noFill/>
          <a:ln>
            <a:noFill/>
          </a:ln>
        </p:spPr>
        <p:txBody>
          <a:bodyPr spcFirstLastPara="1" wrap="square" lIns="0" tIns="13025" rIns="0" bIns="0" anchor="t" anchorCtr="0">
            <a:spAutoFit/>
          </a:bodyPr>
          <a:lstStyle/>
          <a:p>
            <a:pPr marL="61901" marR="0" lvl="0" indent="-51584" algn="l" rtl="0">
              <a:lnSpc>
                <a:spcPct val="100000"/>
              </a:lnSpc>
              <a:spcBef>
                <a:spcPts val="0"/>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Revenus</a:t>
            </a:r>
            <a:endParaRPr sz="556" b="0" i="0" u="none" strike="noStrike" cap="none">
              <a:solidFill>
                <a:schemeClr val="dk1"/>
              </a:solidFill>
              <a:latin typeface="Verdana"/>
              <a:ea typeface="Verdana"/>
              <a:cs typeface="Verdana"/>
              <a:sym typeface="Verdana"/>
            </a:endParaRPr>
          </a:p>
          <a:p>
            <a:pPr marL="61901" marR="4344" lvl="0" indent="-51584" algn="l" rtl="0">
              <a:lnSpc>
                <a:spcPct val="103400"/>
              </a:lnSpc>
              <a:spcBef>
                <a:spcPts val="0"/>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Logement</a:t>
            </a:r>
            <a:r>
              <a:rPr lang="fr-FR" sz="556" b="0" i="0" u="none" strike="noStrike" cap="none">
                <a:solidFill>
                  <a:srgbClr val="FFFFFF"/>
                </a:solidFill>
                <a:latin typeface="Verdana"/>
                <a:ea typeface="Verdana"/>
                <a:cs typeface="Verdana"/>
                <a:sym typeface="Verdana"/>
              </a:rPr>
              <a:t> et équipement  (cuisine)</a:t>
            </a:r>
            <a:endParaRPr sz="556" b="0" i="0" u="none" strike="noStrike" cap="none">
              <a:solidFill>
                <a:schemeClr val="dk1"/>
              </a:solidFill>
              <a:latin typeface="Verdana"/>
              <a:ea typeface="Verdana"/>
              <a:cs typeface="Verdana"/>
              <a:sym typeface="Verdana"/>
            </a:endParaRPr>
          </a:p>
          <a:p>
            <a:pPr marL="61901" marR="0" lvl="0" indent="-51584" algn="l" rtl="0">
              <a:lnSpc>
                <a:spcPct val="100000"/>
              </a:lnSpc>
              <a:spcBef>
                <a:spcPts val="21"/>
              </a:spcBef>
              <a:spcAft>
                <a:spcPts val="0"/>
              </a:spcAft>
              <a:buClr>
                <a:srgbClr val="FFFFFF"/>
              </a:buClr>
              <a:buSzPts val="556"/>
              <a:buFont typeface="Verdana"/>
              <a:buChar char="•"/>
            </a:pPr>
            <a:r>
              <a:rPr lang="fr-FR" sz="556" b="0" i="0" u="none" strike="noStrike" cap="none">
                <a:solidFill>
                  <a:srgbClr val="FFFFFF"/>
                </a:solidFill>
                <a:latin typeface="Verdana"/>
                <a:ea typeface="Verdana"/>
                <a:cs typeface="Verdana"/>
                <a:sym typeface="Verdana"/>
              </a:rPr>
              <a:t>Composition familiale</a:t>
            </a:r>
            <a:endParaRPr sz="556" b="0" i="0" u="none" strike="noStrike" cap="none">
              <a:solidFill>
                <a:schemeClr val="dk1"/>
              </a:solidFill>
              <a:latin typeface="Verdana"/>
              <a:ea typeface="Verdana"/>
              <a:cs typeface="Verdana"/>
              <a:sym typeface="Verdana"/>
            </a:endParaRPr>
          </a:p>
        </p:txBody>
      </p:sp>
      <p:sp>
        <p:nvSpPr>
          <p:cNvPr id="196" name="Google Shape;196;p7"/>
          <p:cNvSpPr txBox="1"/>
          <p:nvPr/>
        </p:nvSpPr>
        <p:spPr>
          <a:xfrm>
            <a:off x="1366053" y="3154296"/>
            <a:ext cx="1111500" cy="361500"/>
          </a:xfrm>
          <a:prstGeom prst="rect">
            <a:avLst/>
          </a:prstGeom>
          <a:noFill/>
          <a:ln>
            <a:noFill/>
          </a:ln>
        </p:spPr>
        <p:txBody>
          <a:bodyPr spcFirstLastPara="1" wrap="square" lIns="0" tIns="10300" rIns="0" bIns="0" anchor="t" anchorCtr="0">
            <a:spAutoFit/>
          </a:bodyPr>
          <a:lstStyle/>
          <a:p>
            <a:pPr marL="61901" marR="390409" lvl="0" indent="-51584" algn="l" rtl="0">
              <a:lnSpc>
                <a:spcPct val="103400"/>
              </a:lnSpc>
              <a:spcBef>
                <a:spcPts val="0"/>
              </a:spcBef>
              <a:spcAft>
                <a:spcPts val="0"/>
              </a:spcAft>
              <a:buClr>
                <a:srgbClr val="FFFFFF"/>
              </a:buClr>
              <a:buSzPts val="556"/>
              <a:buFont typeface="Verdana"/>
              <a:buChar char="•"/>
            </a:pPr>
            <a:r>
              <a:rPr lang="fr-FR" sz="556" b="0" i="0" u="none" strike="noStrike" cap="none">
                <a:solidFill>
                  <a:srgbClr val="FFFFFF"/>
                </a:solidFill>
                <a:latin typeface="Verdana"/>
                <a:ea typeface="Verdana"/>
                <a:cs typeface="Verdana"/>
                <a:sym typeface="Verdana"/>
              </a:rPr>
              <a:t>Lieu d’habitation  (</a:t>
            </a:r>
            <a:r>
              <a:rPr lang="fr-FR" sz="556" b="0" i="0" u="sng" strike="noStrike" cap="none">
                <a:solidFill>
                  <a:srgbClr val="FFFFFF"/>
                </a:solidFill>
                <a:latin typeface="Verdana"/>
                <a:ea typeface="Verdana"/>
                <a:cs typeface="Verdana"/>
                <a:sym typeface="Verdana"/>
              </a:rPr>
              <a:t>ville, campagne</a:t>
            </a:r>
            <a:r>
              <a:rPr lang="fr-FR" sz="556" b="0" i="0" u="none" strike="noStrike" cap="none">
                <a:solidFill>
                  <a:srgbClr val="FFFFFF"/>
                </a:solidFill>
                <a:latin typeface="Verdana"/>
                <a:ea typeface="Verdana"/>
                <a:cs typeface="Verdana"/>
                <a:sym typeface="Verdana"/>
              </a:rPr>
              <a:t>)</a:t>
            </a:r>
            <a:endParaRPr sz="556" b="0" i="0" u="none" strike="noStrike" cap="none">
              <a:solidFill>
                <a:schemeClr val="dk1"/>
              </a:solidFill>
              <a:latin typeface="Verdana"/>
              <a:ea typeface="Verdana"/>
              <a:cs typeface="Verdana"/>
              <a:sym typeface="Verdana"/>
            </a:endParaRPr>
          </a:p>
          <a:p>
            <a:pPr marL="61901" marR="4344" lvl="0" indent="-51584" algn="l" rtl="0">
              <a:lnSpc>
                <a:spcPct val="103400"/>
              </a:lnSpc>
              <a:spcBef>
                <a:spcPts val="0"/>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Mobilité</a:t>
            </a:r>
            <a:r>
              <a:rPr lang="fr-FR" sz="556" b="0" i="0" u="none" strike="noStrike" cap="none">
                <a:solidFill>
                  <a:srgbClr val="FFFFFF"/>
                </a:solidFill>
                <a:latin typeface="Verdana"/>
                <a:ea typeface="Verdana"/>
                <a:cs typeface="Verdana"/>
                <a:sym typeface="Verdana"/>
              </a:rPr>
              <a:t> personnelle  (voiture, vieillesse, handicap)</a:t>
            </a:r>
            <a:endParaRPr sz="556" b="0" i="0" u="none" strike="noStrike" cap="none">
              <a:solidFill>
                <a:schemeClr val="dk1"/>
              </a:solidFill>
              <a:latin typeface="Verdana"/>
              <a:ea typeface="Verdana"/>
              <a:cs typeface="Verdana"/>
              <a:sym typeface="Verdana"/>
            </a:endParaRPr>
          </a:p>
        </p:txBody>
      </p:sp>
      <p:sp>
        <p:nvSpPr>
          <p:cNvPr id="197" name="Google Shape;197;p7"/>
          <p:cNvSpPr txBox="1"/>
          <p:nvPr/>
        </p:nvSpPr>
        <p:spPr>
          <a:xfrm>
            <a:off x="1366052" y="3886165"/>
            <a:ext cx="764700" cy="98700"/>
          </a:xfrm>
          <a:prstGeom prst="rect">
            <a:avLst/>
          </a:prstGeom>
          <a:noFill/>
          <a:ln>
            <a:noFill/>
          </a:ln>
        </p:spPr>
        <p:txBody>
          <a:bodyPr spcFirstLastPara="1" wrap="square" lIns="0" tIns="13025" rIns="0" bIns="0" anchor="t" anchorCtr="0">
            <a:spAutoFit/>
          </a:bodyPr>
          <a:lstStyle/>
          <a:p>
            <a:pPr marL="61901" marR="0" lvl="0" indent="-51584" algn="l" rtl="0">
              <a:lnSpc>
                <a:spcPct val="100000"/>
              </a:lnSpc>
              <a:spcBef>
                <a:spcPts val="0"/>
              </a:spcBef>
              <a:spcAft>
                <a:spcPts val="0"/>
              </a:spcAft>
              <a:buClr>
                <a:srgbClr val="FFFFFF"/>
              </a:buClr>
              <a:buSzPts val="556"/>
              <a:buFont typeface="Verdana"/>
              <a:buChar char="•"/>
            </a:pPr>
            <a:r>
              <a:rPr lang="fr-FR" sz="556" b="0" i="0" u="none" strike="noStrike" cap="none">
                <a:solidFill>
                  <a:srgbClr val="FFFFFF"/>
                </a:solidFill>
                <a:latin typeface="Verdana"/>
                <a:ea typeface="Verdana"/>
                <a:cs typeface="Verdana"/>
                <a:sym typeface="Verdana"/>
              </a:rPr>
              <a:t>Niveau </a:t>
            </a:r>
            <a:r>
              <a:rPr lang="fr-FR" sz="556" b="0" i="0" u="sng" strike="noStrike" cap="none">
                <a:solidFill>
                  <a:srgbClr val="FFFFFF"/>
                </a:solidFill>
                <a:latin typeface="Verdana"/>
                <a:ea typeface="Verdana"/>
                <a:cs typeface="Verdana"/>
                <a:sym typeface="Verdana"/>
              </a:rPr>
              <a:t>d’éducation</a:t>
            </a:r>
            <a:endParaRPr sz="556" b="0" i="0" u="none" strike="noStrike" cap="none">
              <a:solidFill>
                <a:schemeClr val="dk1"/>
              </a:solidFill>
              <a:latin typeface="Verdana"/>
              <a:ea typeface="Verdana"/>
              <a:cs typeface="Verdana"/>
              <a:sym typeface="Verdana"/>
            </a:endParaRPr>
          </a:p>
        </p:txBody>
      </p:sp>
      <p:sp>
        <p:nvSpPr>
          <p:cNvPr id="198" name="Google Shape;198;p7"/>
          <p:cNvSpPr txBox="1"/>
          <p:nvPr/>
        </p:nvSpPr>
        <p:spPr>
          <a:xfrm>
            <a:off x="1366053" y="4333100"/>
            <a:ext cx="1131300" cy="715200"/>
          </a:xfrm>
          <a:prstGeom prst="rect">
            <a:avLst/>
          </a:prstGeom>
          <a:noFill/>
          <a:ln>
            <a:noFill/>
          </a:ln>
        </p:spPr>
        <p:txBody>
          <a:bodyPr spcFirstLastPara="1" wrap="square" lIns="0" tIns="13025" rIns="0" bIns="0" anchor="t" anchorCtr="0">
            <a:spAutoFit/>
          </a:bodyPr>
          <a:lstStyle/>
          <a:p>
            <a:pPr marL="61901" marR="0" lvl="0" indent="-51584" algn="l" rtl="0">
              <a:lnSpc>
                <a:spcPct val="100000"/>
              </a:lnSpc>
              <a:spcBef>
                <a:spcPts val="0"/>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Relations</a:t>
            </a:r>
            <a:r>
              <a:rPr lang="fr-FR" sz="556" b="0" i="0" u="none" strike="noStrike" cap="none">
                <a:solidFill>
                  <a:srgbClr val="FFFFFF"/>
                </a:solidFill>
                <a:latin typeface="Verdana"/>
                <a:ea typeface="Verdana"/>
                <a:cs typeface="Verdana"/>
                <a:sym typeface="Verdana"/>
              </a:rPr>
              <a:t> et vie sociale</a:t>
            </a:r>
            <a:endParaRPr sz="556" b="0" i="0" u="none" strike="noStrike" cap="none">
              <a:solidFill>
                <a:schemeClr val="dk1"/>
              </a:solidFill>
              <a:latin typeface="Verdana"/>
              <a:ea typeface="Verdana"/>
              <a:cs typeface="Verdana"/>
              <a:sym typeface="Verdana"/>
            </a:endParaRPr>
          </a:p>
          <a:p>
            <a:pPr marL="61901" marR="6516" lvl="0" indent="-51584" algn="l" rtl="0">
              <a:lnSpc>
                <a:spcPct val="103400"/>
              </a:lnSpc>
              <a:spcBef>
                <a:spcPts val="0"/>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Evolution</a:t>
            </a:r>
            <a:r>
              <a:rPr lang="fr-FR" sz="556" b="0" i="0" u="none" strike="noStrike" cap="none">
                <a:solidFill>
                  <a:srgbClr val="FFFFFF"/>
                </a:solidFill>
                <a:latin typeface="Verdana"/>
                <a:ea typeface="Verdana"/>
                <a:cs typeface="Verdana"/>
                <a:sym typeface="Verdana"/>
              </a:rPr>
              <a:t> de la situation  </a:t>
            </a:r>
            <a:r>
              <a:rPr lang="fr-FR" sz="556" b="0" i="0" u="sng" strike="noStrike" cap="none">
                <a:solidFill>
                  <a:srgbClr val="FFFFFF"/>
                </a:solidFill>
                <a:latin typeface="Verdana"/>
                <a:ea typeface="Verdana"/>
                <a:cs typeface="Verdana"/>
                <a:sym typeface="Verdana"/>
              </a:rPr>
              <a:t>socio-économique</a:t>
            </a:r>
            <a:r>
              <a:rPr lang="fr-FR" sz="556" b="0" i="0" u="none" strike="noStrike" cap="none">
                <a:solidFill>
                  <a:srgbClr val="FFFFFF"/>
                </a:solidFill>
                <a:latin typeface="Verdana"/>
                <a:ea typeface="Verdana"/>
                <a:cs typeface="Verdana"/>
                <a:sym typeface="Verdana"/>
              </a:rPr>
              <a:t> personnelle</a:t>
            </a:r>
            <a:endParaRPr sz="556" b="0" i="0" u="none" strike="noStrike" cap="none">
              <a:solidFill>
                <a:schemeClr val="dk1"/>
              </a:solidFill>
              <a:latin typeface="Verdana"/>
              <a:ea typeface="Verdana"/>
              <a:cs typeface="Verdana"/>
              <a:sym typeface="Verdana"/>
            </a:endParaRPr>
          </a:p>
          <a:p>
            <a:pPr marL="61901" marR="0" lvl="0" indent="-51584" algn="l" rtl="0">
              <a:lnSpc>
                <a:spcPct val="100000"/>
              </a:lnSpc>
              <a:spcBef>
                <a:spcPts val="21"/>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Habitudes</a:t>
            </a:r>
            <a:r>
              <a:rPr lang="fr-FR" sz="556" b="0" i="0" u="none" strike="noStrike" cap="none">
                <a:solidFill>
                  <a:srgbClr val="FFFFFF"/>
                </a:solidFill>
                <a:latin typeface="Verdana"/>
                <a:ea typeface="Verdana"/>
                <a:cs typeface="Verdana"/>
                <a:sym typeface="Verdana"/>
              </a:rPr>
              <a:t> familiales et culture</a:t>
            </a:r>
            <a:endParaRPr sz="556" b="0" i="0" u="none" strike="noStrike" cap="none">
              <a:solidFill>
                <a:schemeClr val="dk1"/>
              </a:solidFill>
              <a:latin typeface="Verdana"/>
              <a:ea typeface="Verdana"/>
              <a:cs typeface="Verdana"/>
              <a:sym typeface="Verdana"/>
            </a:endParaRPr>
          </a:p>
          <a:p>
            <a:pPr marL="61901" marR="0" lvl="0" indent="-51584" algn="l" rtl="0">
              <a:lnSpc>
                <a:spcPct val="100000"/>
              </a:lnSpc>
              <a:spcBef>
                <a:spcPts val="26"/>
              </a:spcBef>
              <a:spcAft>
                <a:spcPts val="0"/>
              </a:spcAft>
              <a:buClr>
                <a:srgbClr val="FFFFFF"/>
              </a:buClr>
              <a:buSzPts val="556"/>
              <a:buFont typeface="Verdana"/>
              <a:buChar char="•"/>
            </a:pPr>
            <a:r>
              <a:rPr lang="fr-FR" sz="556" b="0" i="0" u="none" strike="noStrike" cap="none">
                <a:solidFill>
                  <a:srgbClr val="FFFFFF"/>
                </a:solidFill>
                <a:latin typeface="Verdana"/>
                <a:ea typeface="Verdana"/>
                <a:cs typeface="Verdana"/>
                <a:sym typeface="Verdana"/>
              </a:rPr>
              <a:t>Structure </a:t>
            </a:r>
            <a:r>
              <a:rPr lang="fr-FR" sz="556" b="0" i="0" u="sng" strike="noStrike" cap="none">
                <a:solidFill>
                  <a:srgbClr val="FFFFFF"/>
                </a:solidFill>
                <a:latin typeface="Verdana"/>
                <a:ea typeface="Verdana"/>
                <a:cs typeface="Verdana"/>
                <a:sym typeface="Verdana"/>
              </a:rPr>
              <a:t>familiale</a:t>
            </a:r>
            <a:endParaRPr sz="556" b="0" i="0" u="none" strike="noStrike" cap="none">
              <a:solidFill>
                <a:schemeClr val="dk1"/>
              </a:solidFill>
              <a:latin typeface="Verdana"/>
              <a:ea typeface="Verdana"/>
              <a:cs typeface="Verdana"/>
              <a:sym typeface="Verdana"/>
            </a:endParaRPr>
          </a:p>
          <a:p>
            <a:pPr marL="61901" marR="0" lvl="0" indent="-51584" algn="l" rtl="0">
              <a:lnSpc>
                <a:spcPct val="100000"/>
              </a:lnSpc>
              <a:spcBef>
                <a:spcPts val="21"/>
              </a:spcBef>
              <a:spcAft>
                <a:spcPts val="0"/>
              </a:spcAft>
              <a:buClr>
                <a:srgbClr val="FFFFFF"/>
              </a:buClr>
              <a:buSzPts val="556"/>
              <a:buFont typeface="Verdana"/>
              <a:buChar char="•"/>
            </a:pPr>
            <a:r>
              <a:rPr lang="fr-FR" sz="556" b="0" i="0" u="none" strike="noStrike" cap="none">
                <a:solidFill>
                  <a:srgbClr val="FFFFFF"/>
                </a:solidFill>
                <a:latin typeface="Verdana"/>
                <a:ea typeface="Verdana"/>
                <a:cs typeface="Verdana"/>
                <a:sym typeface="Verdana"/>
              </a:rPr>
              <a:t>Rythme de vie, </a:t>
            </a:r>
            <a:r>
              <a:rPr lang="fr-FR" sz="556" b="0" i="0" u="sng" strike="noStrike" cap="none">
                <a:solidFill>
                  <a:srgbClr val="FFFFFF"/>
                </a:solidFill>
                <a:latin typeface="Verdana"/>
                <a:ea typeface="Verdana"/>
                <a:cs typeface="Verdana"/>
                <a:sym typeface="Verdana"/>
              </a:rPr>
              <a:t>temps</a:t>
            </a:r>
            <a:endParaRPr sz="556" b="0" i="0" u="none" strike="noStrike" cap="none">
              <a:solidFill>
                <a:schemeClr val="dk1"/>
              </a:solidFill>
              <a:latin typeface="Verdana"/>
              <a:ea typeface="Verdana"/>
              <a:cs typeface="Verdana"/>
              <a:sym typeface="Verdana"/>
            </a:endParaRPr>
          </a:p>
        </p:txBody>
      </p:sp>
      <p:sp>
        <p:nvSpPr>
          <p:cNvPr id="199" name="Google Shape;199;p7"/>
          <p:cNvSpPr txBox="1"/>
          <p:nvPr/>
        </p:nvSpPr>
        <p:spPr>
          <a:xfrm>
            <a:off x="1366053" y="5257640"/>
            <a:ext cx="1048200" cy="715200"/>
          </a:xfrm>
          <a:prstGeom prst="rect">
            <a:avLst/>
          </a:prstGeom>
          <a:noFill/>
          <a:ln>
            <a:noFill/>
          </a:ln>
        </p:spPr>
        <p:txBody>
          <a:bodyPr spcFirstLastPara="1" wrap="square" lIns="0" tIns="13025" rIns="0" bIns="0" anchor="t" anchorCtr="0">
            <a:spAutoFit/>
          </a:bodyPr>
          <a:lstStyle/>
          <a:p>
            <a:pPr marL="61901" marR="0" lvl="0" indent="-51584" algn="l" rtl="0">
              <a:lnSpc>
                <a:spcPct val="100000"/>
              </a:lnSpc>
              <a:spcBef>
                <a:spcPts val="0"/>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Education</a:t>
            </a:r>
            <a:endParaRPr sz="556" b="0" i="0" u="none" strike="noStrike" cap="none">
              <a:solidFill>
                <a:schemeClr val="dk1"/>
              </a:solidFill>
              <a:latin typeface="Verdana"/>
              <a:ea typeface="Verdana"/>
              <a:cs typeface="Verdana"/>
              <a:sym typeface="Verdana"/>
            </a:endParaRPr>
          </a:p>
          <a:p>
            <a:pPr marL="61901" marR="209593" lvl="0" indent="-51584" algn="l" rtl="0">
              <a:lnSpc>
                <a:spcPct val="103400"/>
              </a:lnSpc>
              <a:spcBef>
                <a:spcPts val="0"/>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Aptitudes</a:t>
            </a:r>
            <a:r>
              <a:rPr lang="fr-FR" sz="556" b="0" i="0" u="none" strike="noStrike" cap="none">
                <a:solidFill>
                  <a:srgbClr val="FFFFFF"/>
                </a:solidFill>
                <a:latin typeface="Verdana"/>
                <a:ea typeface="Verdana"/>
                <a:cs typeface="Verdana"/>
                <a:sym typeface="Verdana"/>
              </a:rPr>
              <a:t> à analyser,  à décider, à changer</a:t>
            </a:r>
            <a:endParaRPr sz="556" b="0" i="0" u="none" strike="noStrike" cap="none">
              <a:solidFill>
                <a:schemeClr val="dk1"/>
              </a:solidFill>
              <a:latin typeface="Verdana"/>
              <a:ea typeface="Verdana"/>
              <a:cs typeface="Verdana"/>
              <a:sym typeface="Verdana"/>
            </a:endParaRPr>
          </a:p>
          <a:p>
            <a:pPr marL="61901" marR="0" lvl="0" indent="-51584" algn="l" rtl="0">
              <a:lnSpc>
                <a:spcPct val="100000"/>
              </a:lnSpc>
              <a:spcBef>
                <a:spcPts val="21"/>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Goûts</a:t>
            </a:r>
            <a:r>
              <a:rPr lang="fr-FR" sz="556" b="0" i="0" u="none" strike="noStrike" cap="none">
                <a:solidFill>
                  <a:srgbClr val="FFFFFF"/>
                </a:solidFill>
                <a:latin typeface="Verdana"/>
                <a:ea typeface="Verdana"/>
                <a:cs typeface="Verdana"/>
                <a:sym typeface="Verdana"/>
              </a:rPr>
              <a:t> et notion de plaisir</a:t>
            </a:r>
            <a:endParaRPr sz="556" b="0" i="0" u="none" strike="noStrike" cap="none">
              <a:solidFill>
                <a:schemeClr val="dk1"/>
              </a:solidFill>
              <a:latin typeface="Verdana"/>
              <a:ea typeface="Verdana"/>
              <a:cs typeface="Verdana"/>
              <a:sym typeface="Verdana"/>
            </a:endParaRPr>
          </a:p>
          <a:p>
            <a:pPr marL="61901" marR="0" lvl="0" indent="-51584" algn="l" rtl="0">
              <a:lnSpc>
                <a:spcPct val="100000"/>
              </a:lnSpc>
              <a:spcBef>
                <a:spcPts val="26"/>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Rapport à la nourriture</a:t>
            </a:r>
            <a:endParaRPr sz="556" b="0" i="0" u="none" strike="noStrike" cap="none">
              <a:solidFill>
                <a:schemeClr val="dk1"/>
              </a:solidFill>
              <a:latin typeface="Verdana"/>
              <a:ea typeface="Verdana"/>
              <a:cs typeface="Verdana"/>
              <a:sym typeface="Verdana"/>
            </a:endParaRPr>
          </a:p>
          <a:p>
            <a:pPr marL="61901" marR="0" lvl="0" indent="-51584" algn="l" rtl="0">
              <a:lnSpc>
                <a:spcPct val="100000"/>
              </a:lnSpc>
              <a:spcBef>
                <a:spcPts val="21"/>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Image</a:t>
            </a:r>
            <a:r>
              <a:rPr lang="fr-FR" sz="556" b="0" i="0" u="none" strike="noStrike" cap="none">
                <a:solidFill>
                  <a:srgbClr val="FFFFFF"/>
                </a:solidFill>
                <a:latin typeface="Verdana"/>
                <a:ea typeface="Verdana"/>
                <a:cs typeface="Verdana"/>
                <a:sym typeface="Verdana"/>
              </a:rPr>
              <a:t> de soi, de son corps</a:t>
            </a:r>
            <a:endParaRPr sz="556" b="0" i="0" u="none" strike="noStrike" cap="none">
              <a:solidFill>
                <a:schemeClr val="dk1"/>
              </a:solidFill>
              <a:latin typeface="Verdana"/>
              <a:ea typeface="Verdana"/>
              <a:cs typeface="Verdana"/>
              <a:sym typeface="Verdana"/>
            </a:endParaRPr>
          </a:p>
          <a:p>
            <a:pPr marL="61901" marR="4344" lvl="0" indent="-51584" algn="l" rtl="0">
              <a:lnSpc>
                <a:spcPct val="103400"/>
              </a:lnSpc>
              <a:spcBef>
                <a:spcPts val="0"/>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Représentations</a:t>
            </a:r>
            <a:r>
              <a:rPr lang="fr-FR" sz="556" b="0" i="0" u="none" strike="noStrike" cap="none">
                <a:solidFill>
                  <a:srgbClr val="FFFFFF"/>
                </a:solidFill>
                <a:latin typeface="Verdana"/>
                <a:ea typeface="Verdana"/>
                <a:cs typeface="Verdana"/>
                <a:sym typeface="Verdana"/>
              </a:rPr>
              <a:t>, dont celle  du lien alimentation-santé</a:t>
            </a:r>
            <a:endParaRPr sz="556" b="0" i="0" u="none" strike="noStrike" cap="none">
              <a:solidFill>
                <a:schemeClr val="dk1"/>
              </a:solidFill>
              <a:latin typeface="Verdana"/>
              <a:ea typeface="Verdana"/>
              <a:cs typeface="Verdana"/>
              <a:sym typeface="Verdana"/>
            </a:endParaRPr>
          </a:p>
        </p:txBody>
      </p:sp>
      <p:sp>
        <p:nvSpPr>
          <p:cNvPr id="200" name="Google Shape;200;p7"/>
          <p:cNvSpPr/>
          <p:nvPr/>
        </p:nvSpPr>
        <p:spPr>
          <a:xfrm>
            <a:off x="2738981" y="2089459"/>
            <a:ext cx="1237183" cy="4248663"/>
          </a:xfrm>
          <a:custGeom>
            <a:avLst/>
            <a:gdLst/>
            <a:ahLst/>
            <a:cxnLst/>
            <a:rect l="l" t="t" r="r" b="b"/>
            <a:pathLst>
              <a:path w="1341120" h="4507865" extrusionOk="0">
                <a:moveTo>
                  <a:pt x="0" y="0"/>
                </a:moveTo>
                <a:lnTo>
                  <a:pt x="0" y="4316260"/>
                </a:lnTo>
                <a:lnTo>
                  <a:pt x="1341075" y="4507625"/>
                </a:lnTo>
                <a:lnTo>
                  <a:pt x="1337092" y="318842"/>
                </a:lnTo>
                <a:lnTo>
                  <a:pt x="0" y="0"/>
                </a:lnTo>
                <a:close/>
              </a:path>
            </a:pathLst>
          </a:custGeom>
          <a:solidFill>
            <a:srgbClr val="40859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68"/>
              <a:buFont typeface="Arial"/>
              <a:buNone/>
            </a:pPr>
            <a:endParaRPr sz="1368" b="0" i="0" u="none" strike="noStrike" cap="none">
              <a:solidFill>
                <a:schemeClr val="dk1"/>
              </a:solidFill>
              <a:latin typeface="Calibri"/>
              <a:ea typeface="Calibri"/>
              <a:cs typeface="Calibri"/>
              <a:sym typeface="Calibri"/>
            </a:endParaRPr>
          </a:p>
        </p:txBody>
      </p:sp>
      <p:sp>
        <p:nvSpPr>
          <p:cNvPr id="201" name="Google Shape;201;p7"/>
          <p:cNvSpPr txBox="1"/>
          <p:nvPr/>
        </p:nvSpPr>
        <p:spPr>
          <a:xfrm rot="-5400000">
            <a:off x="3539753" y="1863017"/>
            <a:ext cx="650400" cy="240600"/>
          </a:xfrm>
          <a:prstGeom prst="rect">
            <a:avLst/>
          </a:prstGeom>
          <a:noFill/>
          <a:ln>
            <a:noFill/>
          </a:ln>
        </p:spPr>
        <p:txBody>
          <a:bodyPr spcFirstLastPara="1" wrap="square" lIns="0" tIns="47225" rIns="0" bIns="0" anchor="t" anchorCtr="0">
            <a:spAutoFit/>
          </a:bodyPr>
          <a:lstStyle/>
          <a:p>
            <a:pPr marL="10860" marR="4344" lvl="0" indent="23891" algn="l" rtl="0">
              <a:lnSpc>
                <a:spcPct val="69900"/>
              </a:lnSpc>
              <a:spcBef>
                <a:spcPts val="0"/>
              </a:spcBef>
              <a:spcAft>
                <a:spcPts val="0"/>
              </a:spcAft>
              <a:buClr>
                <a:srgbClr val="000000"/>
              </a:buClr>
              <a:buSzPts val="897"/>
              <a:buFont typeface="Arial"/>
              <a:buNone/>
            </a:pPr>
            <a:r>
              <a:rPr lang="fr-FR" sz="897" b="1" i="0" u="none" strike="noStrike" cap="none">
                <a:solidFill>
                  <a:srgbClr val="408595"/>
                </a:solidFill>
                <a:latin typeface="Cambria"/>
                <a:ea typeface="Cambria"/>
                <a:cs typeface="Cambria"/>
                <a:sym typeface="Cambria"/>
              </a:rPr>
              <a:t>Pôle  Contexte</a:t>
            </a:r>
            <a:endParaRPr sz="897" b="0" i="0" u="none" strike="noStrike" cap="none">
              <a:solidFill>
                <a:schemeClr val="dk1"/>
              </a:solidFill>
              <a:latin typeface="Cambria"/>
              <a:ea typeface="Cambria"/>
              <a:cs typeface="Cambria"/>
              <a:sym typeface="Cambria"/>
            </a:endParaRPr>
          </a:p>
        </p:txBody>
      </p:sp>
      <p:sp>
        <p:nvSpPr>
          <p:cNvPr id="202" name="Google Shape;202;p7"/>
          <p:cNvSpPr txBox="1"/>
          <p:nvPr/>
        </p:nvSpPr>
        <p:spPr>
          <a:xfrm>
            <a:off x="2783556" y="2544368"/>
            <a:ext cx="1024500" cy="186900"/>
          </a:xfrm>
          <a:prstGeom prst="rect">
            <a:avLst/>
          </a:prstGeom>
          <a:noFill/>
          <a:ln>
            <a:noFill/>
          </a:ln>
        </p:spPr>
        <p:txBody>
          <a:bodyPr spcFirstLastPara="1" wrap="square" lIns="0" tIns="13025" rIns="0" bIns="0" anchor="t" anchorCtr="0">
            <a:spAutoFit/>
          </a:bodyPr>
          <a:lstStyle/>
          <a:p>
            <a:pPr marL="61901" marR="0" lvl="0" indent="-51584" algn="l" rtl="0">
              <a:lnSpc>
                <a:spcPct val="100000"/>
              </a:lnSpc>
              <a:spcBef>
                <a:spcPts val="0"/>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Prix</a:t>
            </a:r>
            <a:r>
              <a:rPr lang="fr-FR" sz="556" b="0" i="0" u="none" strike="noStrike" cap="none">
                <a:solidFill>
                  <a:srgbClr val="FFFFFF"/>
                </a:solidFill>
                <a:latin typeface="Verdana"/>
                <a:ea typeface="Verdana"/>
                <a:cs typeface="Verdana"/>
                <a:sym typeface="Verdana"/>
              </a:rPr>
              <a:t> pour le consommateur</a:t>
            </a:r>
            <a:endParaRPr sz="556" b="0" i="0" u="none" strike="noStrike" cap="none">
              <a:solidFill>
                <a:schemeClr val="dk1"/>
              </a:solidFill>
              <a:latin typeface="Verdana"/>
              <a:ea typeface="Verdana"/>
              <a:cs typeface="Verdana"/>
              <a:sym typeface="Verdana"/>
            </a:endParaRPr>
          </a:p>
          <a:p>
            <a:pPr marL="61901" marR="0" lvl="0" indent="-51584" algn="l" rtl="0">
              <a:lnSpc>
                <a:spcPct val="100000"/>
              </a:lnSpc>
              <a:spcBef>
                <a:spcPts val="21"/>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Aide</a:t>
            </a:r>
            <a:r>
              <a:rPr lang="fr-FR" sz="556" b="0" i="0" u="none" strike="noStrike" cap="none">
                <a:solidFill>
                  <a:srgbClr val="FFFFFF"/>
                </a:solidFill>
                <a:latin typeface="Verdana"/>
                <a:ea typeface="Verdana"/>
                <a:cs typeface="Verdana"/>
                <a:sym typeface="Verdana"/>
              </a:rPr>
              <a:t> alimentaire</a:t>
            </a:r>
            <a:endParaRPr sz="556" b="0" i="0" u="none" strike="noStrike" cap="none">
              <a:solidFill>
                <a:schemeClr val="dk1"/>
              </a:solidFill>
              <a:latin typeface="Verdana"/>
              <a:ea typeface="Verdana"/>
              <a:cs typeface="Verdana"/>
              <a:sym typeface="Verdana"/>
            </a:endParaRPr>
          </a:p>
        </p:txBody>
      </p:sp>
      <p:sp>
        <p:nvSpPr>
          <p:cNvPr id="203" name="Google Shape;203;p7"/>
          <p:cNvSpPr txBox="1"/>
          <p:nvPr/>
        </p:nvSpPr>
        <p:spPr>
          <a:xfrm>
            <a:off x="2783556" y="3153790"/>
            <a:ext cx="1066800" cy="453000"/>
          </a:xfrm>
          <a:prstGeom prst="rect">
            <a:avLst/>
          </a:prstGeom>
          <a:noFill/>
          <a:ln>
            <a:noFill/>
          </a:ln>
        </p:spPr>
        <p:txBody>
          <a:bodyPr spcFirstLastPara="1" wrap="square" lIns="0" tIns="13025" rIns="0" bIns="0" anchor="t" anchorCtr="0">
            <a:spAutoFit/>
          </a:bodyPr>
          <a:lstStyle/>
          <a:p>
            <a:pPr marL="61901" marR="0" lvl="0" indent="-51584" algn="l" rtl="0">
              <a:lnSpc>
                <a:spcPct val="100000"/>
              </a:lnSpc>
              <a:spcBef>
                <a:spcPts val="0"/>
              </a:spcBef>
              <a:spcAft>
                <a:spcPts val="0"/>
              </a:spcAft>
              <a:buClr>
                <a:srgbClr val="FFFFFF"/>
              </a:buClr>
              <a:buSzPts val="556"/>
              <a:buFont typeface="Verdana"/>
              <a:buChar char="•"/>
            </a:pPr>
            <a:r>
              <a:rPr lang="fr-FR" sz="556" b="0" i="0" u="none" strike="noStrike" cap="none">
                <a:solidFill>
                  <a:srgbClr val="FFFFFF"/>
                </a:solidFill>
                <a:latin typeface="Verdana"/>
                <a:ea typeface="Verdana"/>
                <a:cs typeface="Verdana"/>
                <a:sym typeface="Verdana"/>
              </a:rPr>
              <a:t>Offre de </a:t>
            </a:r>
            <a:r>
              <a:rPr lang="fr-FR" sz="556" b="0" i="0" u="sng" strike="noStrike" cap="none">
                <a:solidFill>
                  <a:srgbClr val="FFFFFF"/>
                </a:solidFill>
                <a:latin typeface="Verdana"/>
                <a:ea typeface="Verdana"/>
                <a:cs typeface="Verdana"/>
                <a:sym typeface="Verdana"/>
              </a:rPr>
              <a:t>transport </a:t>
            </a:r>
            <a:endParaRPr sz="556" b="0" i="0" u="none" strike="noStrike" cap="none">
              <a:solidFill>
                <a:schemeClr val="dk1"/>
              </a:solidFill>
              <a:latin typeface="Verdana"/>
              <a:ea typeface="Verdana"/>
              <a:cs typeface="Verdana"/>
              <a:sym typeface="Verdana"/>
            </a:endParaRPr>
          </a:p>
          <a:p>
            <a:pPr marL="61901" marR="0" lvl="0" indent="-51584" algn="l" rtl="0">
              <a:lnSpc>
                <a:spcPct val="100000"/>
              </a:lnSpc>
              <a:spcBef>
                <a:spcPts val="21"/>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Offre alimentaire</a:t>
            </a:r>
            <a:endParaRPr sz="556" b="0" i="0" u="none" strike="noStrike" cap="none">
              <a:solidFill>
                <a:schemeClr val="dk1"/>
              </a:solidFill>
              <a:latin typeface="Verdana"/>
              <a:ea typeface="Verdana"/>
              <a:cs typeface="Verdana"/>
              <a:sym typeface="Verdana"/>
            </a:endParaRPr>
          </a:p>
          <a:p>
            <a:pPr marL="73303" marR="4344" lvl="0" indent="0" algn="r" rtl="0">
              <a:lnSpc>
                <a:spcPct val="103400"/>
              </a:lnSpc>
              <a:spcBef>
                <a:spcPts val="0"/>
              </a:spcBef>
              <a:spcAft>
                <a:spcPts val="0"/>
              </a:spcAft>
              <a:buClr>
                <a:srgbClr val="000000"/>
              </a:buClr>
              <a:buSzPts val="556"/>
              <a:buFont typeface="Arial"/>
              <a:buNone/>
            </a:pPr>
            <a:r>
              <a:rPr lang="fr-FR" sz="556" b="0" i="1" u="none" strike="noStrike" cap="none">
                <a:solidFill>
                  <a:srgbClr val="FFFFFF"/>
                </a:solidFill>
                <a:latin typeface="Verdana"/>
                <a:ea typeface="Verdana"/>
                <a:cs typeface="Verdana"/>
                <a:sym typeface="Verdana"/>
              </a:rPr>
              <a:t>Horeca / types de magasin  circuits courts /collectivités</a:t>
            </a:r>
            <a:endParaRPr sz="556" b="0" i="0" u="none" strike="noStrike" cap="none">
              <a:solidFill>
                <a:schemeClr val="dk1"/>
              </a:solidFill>
              <a:latin typeface="Verdana"/>
              <a:ea typeface="Verdana"/>
              <a:cs typeface="Verdana"/>
              <a:sym typeface="Verdana"/>
            </a:endParaRPr>
          </a:p>
          <a:p>
            <a:pPr marL="61901" marR="38009" lvl="0" indent="-61901" algn="r" rtl="0">
              <a:lnSpc>
                <a:spcPct val="100000"/>
              </a:lnSpc>
              <a:spcBef>
                <a:spcPts val="26"/>
              </a:spcBef>
              <a:spcAft>
                <a:spcPts val="0"/>
              </a:spcAft>
              <a:buClr>
                <a:srgbClr val="FFFFFF"/>
              </a:buClr>
              <a:buSzPts val="556"/>
              <a:buFont typeface="Verdana"/>
              <a:buChar char="•"/>
            </a:pPr>
            <a:r>
              <a:rPr lang="fr-FR" sz="556" b="0" i="0" u="none" strike="noStrike" cap="none">
                <a:solidFill>
                  <a:srgbClr val="FFFFFF"/>
                </a:solidFill>
                <a:latin typeface="Verdana"/>
                <a:ea typeface="Verdana"/>
                <a:cs typeface="Verdana"/>
                <a:sym typeface="Verdana"/>
              </a:rPr>
              <a:t>Taille des </a:t>
            </a:r>
            <a:r>
              <a:rPr lang="fr-FR" sz="556" b="0" i="0" u="sng" strike="noStrike" cap="none">
                <a:solidFill>
                  <a:srgbClr val="FFFFFF"/>
                </a:solidFill>
                <a:latin typeface="Verdana"/>
                <a:ea typeface="Verdana"/>
                <a:cs typeface="Verdana"/>
                <a:sym typeface="Verdana"/>
              </a:rPr>
              <a:t>portions</a:t>
            </a:r>
            <a:r>
              <a:rPr lang="fr-FR" sz="556" b="0" i="0" u="none" strike="noStrike" cap="none">
                <a:solidFill>
                  <a:srgbClr val="FFFFFF"/>
                </a:solidFill>
                <a:latin typeface="Verdana"/>
                <a:ea typeface="Verdana"/>
                <a:cs typeface="Verdana"/>
                <a:sym typeface="Verdana"/>
              </a:rPr>
              <a:t> vendues</a:t>
            </a:r>
            <a:endParaRPr sz="556" b="0" i="0" u="none" strike="noStrike" cap="none">
              <a:solidFill>
                <a:schemeClr val="dk1"/>
              </a:solidFill>
              <a:latin typeface="Verdana"/>
              <a:ea typeface="Verdana"/>
              <a:cs typeface="Verdana"/>
              <a:sym typeface="Verdana"/>
            </a:endParaRPr>
          </a:p>
        </p:txBody>
      </p:sp>
      <p:sp>
        <p:nvSpPr>
          <p:cNvPr id="204" name="Google Shape;204;p7"/>
          <p:cNvSpPr txBox="1"/>
          <p:nvPr/>
        </p:nvSpPr>
        <p:spPr>
          <a:xfrm>
            <a:off x="2783556" y="3885410"/>
            <a:ext cx="1136100" cy="272700"/>
          </a:xfrm>
          <a:prstGeom prst="rect">
            <a:avLst/>
          </a:prstGeom>
          <a:noFill/>
          <a:ln>
            <a:noFill/>
          </a:ln>
        </p:spPr>
        <p:txBody>
          <a:bodyPr spcFirstLastPara="1" wrap="square" lIns="0" tIns="13025" rIns="0" bIns="0" anchor="t" anchorCtr="0">
            <a:spAutoFit/>
          </a:bodyPr>
          <a:lstStyle/>
          <a:p>
            <a:pPr marL="61901" marR="0" lvl="0" indent="-51584" algn="l" rtl="0">
              <a:lnSpc>
                <a:spcPct val="100000"/>
              </a:lnSpc>
              <a:spcBef>
                <a:spcPts val="0"/>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Informations</a:t>
            </a:r>
            <a:r>
              <a:rPr lang="fr-FR" sz="556" b="0" i="0" u="none" strike="noStrike" cap="none">
                <a:solidFill>
                  <a:srgbClr val="FFFFFF"/>
                </a:solidFill>
                <a:latin typeface="Verdana"/>
                <a:ea typeface="Verdana"/>
                <a:cs typeface="Verdana"/>
                <a:sym typeface="Verdana"/>
              </a:rPr>
              <a:t> sur l’alimentation</a:t>
            </a:r>
            <a:endParaRPr sz="556" b="0" i="0" u="none" strike="noStrike" cap="none">
              <a:solidFill>
                <a:schemeClr val="dk1"/>
              </a:solidFill>
              <a:latin typeface="Verdana"/>
              <a:ea typeface="Verdana"/>
              <a:cs typeface="Verdana"/>
              <a:sym typeface="Verdana"/>
            </a:endParaRPr>
          </a:p>
          <a:p>
            <a:pPr marL="61901" marR="0" lvl="0" indent="-51584" algn="l" rtl="0">
              <a:lnSpc>
                <a:spcPct val="100000"/>
              </a:lnSpc>
              <a:spcBef>
                <a:spcPts val="21"/>
              </a:spcBef>
              <a:spcAft>
                <a:spcPts val="0"/>
              </a:spcAft>
              <a:buClr>
                <a:srgbClr val="FFFFFF"/>
              </a:buClr>
              <a:buSzPts val="556"/>
              <a:buFont typeface="Verdana"/>
              <a:buChar char="•"/>
            </a:pPr>
            <a:r>
              <a:rPr lang="fr-FR" sz="556" b="0" i="0" u="none" strike="noStrike" cap="none">
                <a:solidFill>
                  <a:srgbClr val="FFFFFF"/>
                </a:solidFill>
                <a:latin typeface="Verdana"/>
                <a:ea typeface="Verdana"/>
                <a:cs typeface="Verdana"/>
                <a:sym typeface="Verdana"/>
              </a:rPr>
              <a:t>Messages </a:t>
            </a:r>
            <a:r>
              <a:rPr lang="fr-FR" sz="556" b="0" i="0" u="sng" strike="noStrike" cap="none">
                <a:solidFill>
                  <a:srgbClr val="FFFFFF"/>
                </a:solidFill>
                <a:latin typeface="Verdana"/>
                <a:ea typeface="Verdana"/>
                <a:cs typeface="Verdana"/>
                <a:sym typeface="Verdana"/>
              </a:rPr>
              <a:t>pub</a:t>
            </a:r>
            <a:r>
              <a:rPr lang="fr-FR" sz="556" b="0" i="0" u="none" strike="noStrike" cap="none">
                <a:solidFill>
                  <a:srgbClr val="FFFFFF"/>
                </a:solidFill>
                <a:latin typeface="Verdana"/>
                <a:ea typeface="Verdana"/>
                <a:cs typeface="Verdana"/>
                <a:sym typeface="Verdana"/>
              </a:rPr>
              <a:t>licitaires</a:t>
            </a:r>
            <a:endParaRPr sz="556" b="0" i="0" u="none" strike="noStrike" cap="none">
              <a:solidFill>
                <a:schemeClr val="dk1"/>
              </a:solidFill>
              <a:latin typeface="Verdana"/>
              <a:ea typeface="Verdana"/>
              <a:cs typeface="Verdana"/>
              <a:sym typeface="Verdana"/>
            </a:endParaRPr>
          </a:p>
        </p:txBody>
      </p:sp>
      <p:sp>
        <p:nvSpPr>
          <p:cNvPr id="205" name="Google Shape;205;p7"/>
          <p:cNvSpPr txBox="1"/>
          <p:nvPr/>
        </p:nvSpPr>
        <p:spPr>
          <a:xfrm>
            <a:off x="2783556" y="4332593"/>
            <a:ext cx="1141800" cy="714900"/>
          </a:xfrm>
          <a:prstGeom prst="rect">
            <a:avLst/>
          </a:prstGeom>
          <a:noFill/>
          <a:ln>
            <a:noFill/>
          </a:ln>
        </p:spPr>
        <p:txBody>
          <a:bodyPr spcFirstLastPara="1" wrap="square" lIns="0" tIns="10300" rIns="0" bIns="0" anchor="t" anchorCtr="0">
            <a:spAutoFit/>
          </a:bodyPr>
          <a:lstStyle/>
          <a:p>
            <a:pPr marL="61901" marR="67874" lvl="0" indent="-51584" algn="l" rtl="0">
              <a:lnSpc>
                <a:spcPct val="103400"/>
              </a:lnSpc>
              <a:spcBef>
                <a:spcPts val="0"/>
              </a:spcBef>
              <a:spcAft>
                <a:spcPts val="0"/>
              </a:spcAft>
              <a:buClr>
                <a:srgbClr val="FFFFFF"/>
              </a:buClr>
              <a:buSzPts val="556"/>
              <a:buFont typeface="Verdana"/>
              <a:buChar char="•"/>
            </a:pPr>
            <a:r>
              <a:rPr lang="fr-FR" sz="556" b="0" i="0" u="none" strike="noStrike" cap="none">
                <a:solidFill>
                  <a:srgbClr val="FFFFFF"/>
                </a:solidFill>
                <a:latin typeface="Verdana"/>
                <a:ea typeface="Verdana"/>
                <a:cs typeface="Verdana"/>
                <a:sym typeface="Verdana"/>
              </a:rPr>
              <a:t>Déstructuration des </a:t>
            </a:r>
            <a:r>
              <a:rPr lang="fr-FR" sz="556" b="0" i="0" u="sng" strike="noStrike" cap="none">
                <a:solidFill>
                  <a:srgbClr val="FFFFFF"/>
                </a:solidFill>
                <a:latin typeface="Verdana"/>
                <a:ea typeface="Verdana"/>
                <a:cs typeface="Verdana"/>
                <a:sym typeface="Verdana"/>
              </a:rPr>
              <a:t>repas </a:t>
            </a:r>
            <a:r>
              <a:rPr lang="fr-FR" sz="556" b="0" i="0" u="none" strike="noStrike" cap="none">
                <a:solidFill>
                  <a:srgbClr val="FFFFFF"/>
                </a:solidFill>
                <a:latin typeface="Verdana"/>
                <a:ea typeface="Verdana"/>
                <a:cs typeface="Verdana"/>
                <a:sym typeface="Verdana"/>
              </a:rPr>
              <a:t> (régularité, temps consacré,</a:t>
            </a:r>
            <a:endParaRPr sz="556" b="0" i="0" u="none" strike="noStrike" cap="none">
              <a:solidFill>
                <a:schemeClr val="dk1"/>
              </a:solidFill>
              <a:latin typeface="Verdana"/>
              <a:ea typeface="Verdana"/>
              <a:cs typeface="Verdana"/>
              <a:sym typeface="Verdana"/>
            </a:endParaRPr>
          </a:p>
          <a:p>
            <a:pPr marL="61901" marR="0" lvl="0" indent="0" algn="l" rtl="0">
              <a:lnSpc>
                <a:spcPct val="100000"/>
              </a:lnSpc>
              <a:spcBef>
                <a:spcPts val="21"/>
              </a:spcBef>
              <a:spcAft>
                <a:spcPts val="0"/>
              </a:spcAft>
              <a:buClr>
                <a:srgbClr val="000000"/>
              </a:buClr>
              <a:buSzPts val="556"/>
              <a:buFont typeface="Arial"/>
              <a:buNone/>
            </a:pPr>
            <a:r>
              <a:rPr lang="fr-FR" sz="556" b="0" i="0" u="none" strike="noStrike" cap="none">
                <a:solidFill>
                  <a:srgbClr val="FFFFFF"/>
                </a:solidFill>
                <a:latin typeface="Verdana"/>
                <a:ea typeface="Verdana"/>
                <a:cs typeface="Verdana"/>
                <a:sym typeface="Verdana"/>
              </a:rPr>
              <a:t>« prêt à manger »)</a:t>
            </a:r>
            <a:endParaRPr sz="556" b="0" i="0" u="none" strike="noStrike" cap="none">
              <a:solidFill>
                <a:schemeClr val="dk1"/>
              </a:solidFill>
              <a:latin typeface="Verdana"/>
              <a:ea typeface="Verdana"/>
              <a:cs typeface="Verdana"/>
              <a:sym typeface="Verdana"/>
            </a:endParaRPr>
          </a:p>
          <a:p>
            <a:pPr marL="61901" marR="0" lvl="0" indent="-51584" algn="l" rtl="0">
              <a:lnSpc>
                <a:spcPct val="100000"/>
              </a:lnSpc>
              <a:spcBef>
                <a:spcPts val="21"/>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Modèles</a:t>
            </a:r>
            <a:r>
              <a:rPr lang="fr-FR" sz="556" b="0" i="0" u="none" strike="noStrike" cap="none">
                <a:solidFill>
                  <a:srgbClr val="FFFFFF"/>
                </a:solidFill>
                <a:latin typeface="Verdana"/>
                <a:ea typeface="Verdana"/>
                <a:cs typeface="Verdana"/>
                <a:sym typeface="Verdana"/>
              </a:rPr>
              <a:t> alimentaires environnants</a:t>
            </a:r>
            <a:endParaRPr sz="556" b="0" i="0" u="none" strike="noStrike" cap="none">
              <a:solidFill>
                <a:schemeClr val="dk1"/>
              </a:solidFill>
              <a:latin typeface="Verdana"/>
              <a:ea typeface="Verdana"/>
              <a:cs typeface="Verdana"/>
              <a:sym typeface="Verdana"/>
            </a:endParaRPr>
          </a:p>
          <a:p>
            <a:pPr marL="61901" marR="0" lvl="0" indent="-51584" algn="l" rtl="0">
              <a:lnSpc>
                <a:spcPct val="100000"/>
              </a:lnSpc>
              <a:spcBef>
                <a:spcPts val="26"/>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Normes</a:t>
            </a:r>
            <a:r>
              <a:rPr lang="fr-FR" sz="556" b="0" i="0" u="none" strike="noStrike" cap="none">
                <a:solidFill>
                  <a:srgbClr val="FFFFFF"/>
                </a:solidFill>
                <a:latin typeface="Verdana"/>
                <a:ea typeface="Verdana"/>
                <a:cs typeface="Verdana"/>
                <a:sym typeface="Verdana"/>
              </a:rPr>
              <a:t> de santé</a:t>
            </a:r>
            <a:endParaRPr sz="556" b="0" i="0" u="none" strike="noStrike" cap="none">
              <a:solidFill>
                <a:schemeClr val="dk1"/>
              </a:solidFill>
              <a:latin typeface="Verdana"/>
              <a:ea typeface="Verdana"/>
              <a:cs typeface="Verdana"/>
              <a:sym typeface="Verdana"/>
            </a:endParaRPr>
          </a:p>
          <a:p>
            <a:pPr marL="61901" marR="0" lvl="0" indent="-51584" algn="l" rtl="0">
              <a:lnSpc>
                <a:spcPct val="100000"/>
              </a:lnSpc>
              <a:spcBef>
                <a:spcPts val="21"/>
              </a:spcBef>
              <a:spcAft>
                <a:spcPts val="0"/>
              </a:spcAft>
              <a:buClr>
                <a:srgbClr val="FFFFFF"/>
              </a:buClr>
              <a:buSzPts val="556"/>
              <a:buFont typeface="Verdana"/>
              <a:buChar char="•"/>
            </a:pPr>
            <a:r>
              <a:rPr lang="fr-FR" sz="556" b="0" i="0" u="none" strike="noStrike" cap="none">
                <a:solidFill>
                  <a:srgbClr val="FFFFFF"/>
                </a:solidFill>
                <a:latin typeface="Verdana"/>
                <a:ea typeface="Verdana"/>
                <a:cs typeface="Verdana"/>
                <a:sym typeface="Verdana"/>
              </a:rPr>
              <a:t>Idéal de la </a:t>
            </a:r>
            <a:r>
              <a:rPr lang="fr-FR" sz="556" b="0" i="0" u="sng" strike="noStrike" cap="none">
                <a:solidFill>
                  <a:srgbClr val="FFFFFF"/>
                </a:solidFill>
                <a:latin typeface="Verdana"/>
                <a:ea typeface="Verdana"/>
                <a:cs typeface="Verdana"/>
                <a:sym typeface="Verdana"/>
              </a:rPr>
              <a:t>minceur</a:t>
            </a:r>
            <a:endParaRPr sz="556" b="0" i="0" u="none" strike="noStrike" cap="none">
              <a:solidFill>
                <a:schemeClr val="dk1"/>
              </a:solidFill>
              <a:latin typeface="Verdana"/>
              <a:ea typeface="Verdana"/>
              <a:cs typeface="Verdana"/>
              <a:sym typeface="Verdana"/>
            </a:endParaRPr>
          </a:p>
          <a:p>
            <a:pPr marL="61901" marR="0" lvl="0" indent="-51584" algn="l" rtl="0">
              <a:lnSpc>
                <a:spcPct val="100000"/>
              </a:lnSpc>
              <a:spcBef>
                <a:spcPts val="21"/>
              </a:spcBef>
              <a:spcAft>
                <a:spcPts val="0"/>
              </a:spcAft>
              <a:buClr>
                <a:srgbClr val="FFFFFF"/>
              </a:buClr>
              <a:buSzPts val="556"/>
              <a:buFont typeface="Verdana"/>
              <a:buChar char="•"/>
            </a:pPr>
            <a:r>
              <a:rPr lang="fr-FR" sz="556" b="0" i="0" u="sng" strike="noStrike" cap="none">
                <a:solidFill>
                  <a:srgbClr val="FFFFFF"/>
                </a:solidFill>
                <a:latin typeface="Verdana"/>
                <a:ea typeface="Verdana"/>
                <a:cs typeface="Verdana"/>
                <a:sym typeface="Verdana"/>
              </a:rPr>
              <a:t>Représentations</a:t>
            </a:r>
            <a:r>
              <a:rPr lang="fr-FR" sz="556" b="0" i="0" u="none" strike="noStrike" cap="none">
                <a:solidFill>
                  <a:srgbClr val="FFFFFF"/>
                </a:solidFill>
                <a:latin typeface="Verdana"/>
                <a:ea typeface="Verdana"/>
                <a:cs typeface="Verdana"/>
                <a:sym typeface="Verdana"/>
              </a:rPr>
              <a:t> sociétales</a:t>
            </a:r>
            <a:endParaRPr sz="556" b="0" i="0" u="none" strike="noStrike" cap="none">
              <a:solidFill>
                <a:schemeClr val="dk1"/>
              </a:solidFill>
              <a:latin typeface="Verdana"/>
              <a:ea typeface="Verdana"/>
              <a:cs typeface="Verdana"/>
              <a:sym typeface="Verdana"/>
            </a:endParaRPr>
          </a:p>
        </p:txBody>
      </p:sp>
      <p:sp>
        <p:nvSpPr>
          <p:cNvPr id="206" name="Google Shape;206;p7"/>
          <p:cNvSpPr txBox="1"/>
          <p:nvPr/>
        </p:nvSpPr>
        <p:spPr>
          <a:xfrm>
            <a:off x="2783556" y="5257383"/>
            <a:ext cx="821700" cy="98700"/>
          </a:xfrm>
          <a:prstGeom prst="rect">
            <a:avLst/>
          </a:prstGeom>
          <a:noFill/>
          <a:ln>
            <a:noFill/>
          </a:ln>
        </p:spPr>
        <p:txBody>
          <a:bodyPr spcFirstLastPara="1" wrap="square" lIns="0" tIns="13025" rIns="0" bIns="0" anchor="t" anchorCtr="0">
            <a:spAutoFit/>
          </a:bodyPr>
          <a:lstStyle/>
          <a:p>
            <a:pPr marL="61901" marR="0" lvl="0" indent="-51584" algn="l" rtl="0">
              <a:lnSpc>
                <a:spcPct val="100000"/>
              </a:lnSpc>
              <a:spcBef>
                <a:spcPts val="0"/>
              </a:spcBef>
              <a:spcAft>
                <a:spcPts val="0"/>
              </a:spcAft>
              <a:buClr>
                <a:srgbClr val="FFFFFF"/>
              </a:buClr>
              <a:buSzPts val="556"/>
              <a:buFont typeface="Verdana"/>
              <a:buChar char="•"/>
            </a:pPr>
            <a:r>
              <a:rPr lang="fr-FR" sz="556" b="0" i="0" u="none" strike="noStrike" cap="none">
                <a:solidFill>
                  <a:srgbClr val="FFFFFF"/>
                </a:solidFill>
                <a:latin typeface="Verdana"/>
                <a:ea typeface="Verdana"/>
                <a:cs typeface="Verdana"/>
                <a:sym typeface="Verdana"/>
              </a:rPr>
              <a:t>Stratégies </a:t>
            </a:r>
            <a:r>
              <a:rPr lang="fr-FR" sz="556" b="0" i="0" u="sng" strike="noStrike" cap="none">
                <a:solidFill>
                  <a:srgbClr val="FFFFFF"/>
                </a:solidFill>
                <a:latin typeface="Verdana"/>
                <a:ea typeface="Verdana"/>
                <a:cs typeface="Verdana"/>
                <a:sym typeface="Verdana"/>
              </a:rPr>
              <a:t>marketing</a:t>
            </a:r>
            <a:endParaRPr sz="556" b="0" i="0" u="none" strike="noStrike" cap="none">
              <a:solidFill>
                <a:schemeClr val="dk1"/>
              </a:solidFill>
              <a:latin typeface="Verdana"/>
              <a:ea typeface="Verdana"/>
              <a:cs typeface="Verdana"/>
              <a:sym typeface="Verdana"/>
            </a:endParaRPr>
          </a:p>
        </p:txBody>
      </p:sp>
      <p:sp>
        <p:nvSpPr>
          <p:cNvPr id="207" name="Google Shape;207;p7"/>
          <p:cNvSpPr txBox="1"/>
          <p:nvPr/>
        </p:nvSpPr>
        <p:spPr>
          <a:xfrm rot="-5400000">
            <a:off x="5008283" y="1916022"/>
            <a:ext cx="544200" cy="240600"/>
          </a:xfrm>
          <a:prstGeom prst="rect">
            <a:avLst/>
          </a:prstGeom>
          <a:noFill/>
          <a:ln>
            <a:noFill/>
          </a:ln>
        </p:spPr>
        <p:txBody>
          <a:bodyPr spcFirstLastPara="1" wrap="square" lIns="0" tIns="47225" rIns="0" bIns="0" anchor="t" anchorCtr="0">
            <a:spAutoFit/>
          </a:bodyPr>
          <a:lstStyle/>
          <a:p>
            <a:pPr marL="10860" marR="4344" lvl="0" indent="23891" algn="l" rtl="0">
              <a:lnSpc>
                <a:spcPct val="69900"/>
              </a:lnSpc>
              <a:spcBef>
                <a:spcPts val="0"/>
              </a:spcBef>
              <a:spcAft>
                <a:spcPts val="0"/>
              </a:spcAft>
              <a:buClr>
                <a:srgbClr val="000000"/>
              </a:buClr>
              <a:buSzPts val="897"/>
              <a:buFont typeface="Arial"/>
              <a:buNone/>
            </a:pPr>
            <a:r>
              <a:rPr lang="fr-FR" sz="897" b="1" i="0" u="none" strike="noStrike" cap="none">
                <a:solidFill>
                  <a:srgbClr val="7B9C21"/>
                </a:solidFill>
                <a:latin typeface="Cambria"/>
                <a:ea typeface="Cambria"/>
                <a:cs typeface="Cambria"/>
                <a:sym typeface="Cambria"/>
              </a:rPr>
              <a:t>Pôle  Produit</a:t>
            </a:r>
            <a:endParaRPr sz="897" b="0" i="0" u="none" strike="noStrike" cap="none">
              <a:solidFill>
                <a:schemeClr val="dk1"/>
              </a:solidFill>
              <a:latin typeface="Cambria"/>
              <a:ea typeface="Cambria"/>
              <a:cs typeface="Cambria"/>
              <a:sym typeface="Cambria"/>
            </a:endParaRPr>
          </a:p>
        </p:txBody>
      </p:sp>
      <p:sp>
        <p:nvSpPr>
          <p:cNvPr id="208" name="Google Shape;208;p7"/>
          <p:cNvSpPr txBox="1"/>
          <p:nvPr/>
        </p:nvSpPr>
        <p:spPr>
          <a:xfrm>
            <a:off x="4198986" y="3151166"/>
            <a:ext cx="974100" cy="361500"/>
          </a:xfrm>
          <a:prstGeom prst="rect">
            <a:avLst/>
          </a:prstGeom>
          <a:noFill/>
          <a:ln>
            <a:noFill/>
          </a:ln>
        </p:spPr>
        <p:txBody>
          <a:bodyPr spcFirstLastPara="1" wrap="square" lIns="0" tIns="10300" rIns="0" bIns="0" anchor="t" anchorCtr="0">
            <a:spAutoFit/>
          </a:bodyPr>
          <a:lstStyle/>
          <a:p>
            <a:pPr marL="61901" marR="29321" lvl="0" indent="-51584" algn="l" rtl="0">
              <a:lnSpc>
                <a:spcPct val="103400"/>
              </a:lnSpc>
              <a:spcBef>
                <a:spcPts val="0"/>
              </a:spcBef>
              <a:spcAft>
                <a:spcPts val="0"/>
              </a:spcAft>
              <a:buClr>
                <a:srgbClr val="FFFFFF"/>
              </a:buClr>
              <a:buSzPts val="556"/>
              <a:buFont typeface="Verdana"/>
              <a:buChar char="•"/>
            </a:pPr>
            <a:r>
              <a:rPr lang="fr-FR" sz="556" b="0" i="0" u="none" strike="noStrike" cap="none">
                <a:solidFill>
                  <a:srgbClr val="FFFFFF"/>
                </a:solidFill>
                <a:latin typeface="Verdana"/>
                <a:ea typeface="Verdana"/>
                <a:cs typeface="Verdana"/>
                <a:sym typeface="Verdana"/>
              </a:rPr>
              <a:t>Modèle </a:t>
            </a:r>
            <a:r>
              <a:rPr lang="fr-FR" sz="556" b="0" i="0" u="sng" strike="noStrike" cap="none">
                <a:solidFill>
                  <a:srgbClr val="FFFFFF"/>
                </a:solidFill>
                <a:latin typeface="Verdana"/>
                <a:ea typeface="Verdana"/>
                <a:cs typeface="Verdana"/>
                <a:sym typeface="Verdana"/>
              </a:rPr>
              <a:t>agro</a:t>
            </a:r>
            <a:r>
              <a:rPr lang="fr-FR" sz="556" b="0" i="0" u="none" strike="noStrike" cap="none">
                <a:solidFill>
                  <a:srgbClr val="FFFFFF"/>
                </a:solidFill>
                <a:latin typeface="Verdana"/>
                <a:ea typeface="Verdana"/>
                <a:cs typeface="Verdana"/>
                <a:sym typeface="Verdana"/>
              </a:rPr>
              <a:t>-alimentaire  dominant</a:t>
            </a:r>
            <a:endParaRPr sz="556" b="0" i="0" u="none" strike="noStrike" cap="none">
              <a:solidFill>
                <a:schemeClr val="dk1"/>
              </a:solidFill>
              <a:latin typeface="Verdana"/>
              <a:ea typeface="Verdana"/>
              <a:cs typeface="Verdana"/>
              <a:sym typeface="Verdana"/>
            </a:endParaRPr>
          </a:p>
          <a:p>
            <a:pPr marL="61901" marR="4344" lvl="0" indent="-51584" algn="l" rtl="0">
              <a:lnSpc>
                <a:spcPct val="103400"/>
              </a:lnSpc>
              <a:spcBef>
                <a:spcPts val="0"/>
              </a:spcBef>
              <a:spcAft>
                <a:spcPts val="0"/>
              </a:spcAft>
              <a:buClr>
                <a:srgbClr val="FFFFFF"/>
              </a:buClr>
              <a:buSzPts val="556"/>
              <a:buFont typeface="Verdana"/>
              <a:buChar char="•"/>
            </a:pPr>
            <a:r>
              <a:rPr lang="fr-FR" sz="556" b="0" i="0" u="none" strike="noStrike" cap="none">
                <a:solidFill>
                  <a:srgbClr val="FFFFFF"/>
                </a:solidFill>
                <a:latin typeface="Verdana"/>
                <a:ea typeface="Verdana"/>
                <a:cs typeface="Verdana"/>
                <a:sym typeface="Verdana"/>
              </a:rPr>
              <a:t>Normes, </a:t>
            </a:r>
            <a:r>
              <a:rPr lang="fr-FR" sz="556" b="0" i="0" u="sng" strike="noStrike" cap="none">
                <a:solidFill>
                  <a:srgbClr val="FFFFFF"/>
                </a:solidFill>
                <a:latin typeface="Verdana"/>
                <a:ea typeface="Verdana"/>
                <a:cs typeface="Verdana"/>
                <a:sym typeface="Verdana"/>
              </a:rPr>
              <a:t>règlementations </a:t>
            </a:r>
            <a:r>
              <a:rPr lang="fr-FR" sz="556" b="0" i="0" u="none" strike="noStrike" cap="none">
                <a:solidFill>
                  <a:srgbClr val="FFFFFF"/>
                </a:solidFill>
                <a:latin typeface="Verdana"/>
                <a:ea typeface="Verdana"/>
                <a:cs typeface="Verdana"/>
                <a:sym typeface="Verdana"/>
              </a:rPr>
              <a:t> et contrôle</a:t>
            </a:r>
            <a:endParaRPr sz="556" b="0" i="0" u="none" strike="noStrike" cap="none">
              <a:solidFill>
                <a:schemeClr val="dk1"/>
              </a:solidFill>
              <a:latin typeface="Verdana"/>
              <a:ea typeface="Verdana"/>
              <a:cs typeface="Verdana"/>
              <a:sym typeface="Verdana"/>
            </a:endParaRPr>
          </a:p>
        </p:txBody>
      </p:sp>
      <p:sp>
        <p:nvSpPr>
          <p:cNvPr id="209" name="Google Shape;209;p7"/>
          <p:cNvSpPr txBox="1"/>
          <p:nvPr/>
        </p:nvSpPr>
        <p:spPr>
          <a:xfrm>
            <a:off x="4198986" y="3890632"/>
            <a:ext cx="1092000" cy="184500"/>
          </a:xfrm>
          <a:prstGeom prst="rect">
            <a:avLst/>
          </a:prstGeom>
          <a:noFill/>
          <a:ln>
            <a:noFill/>
          </a:ln>
        </p:spPr>
        <p:txBody>
          <a:bodyPr spcFirstLastPara="1" wrap="square" lIns="0" tIns="10300" rIns="0" bIns="0" anchor="t" anchorCtr="0">
            <a:spAutoFit/>
          </a:bodyPr>
          <a:lstStyle/>
          <a:p>
            <a:pPr marL="61901" marR="4344" lvl="0" indent="-51584" algn="l" rtl="0">
              <a:lnSpc>
                <a:spcPct val="103400"/>
              </a:lnSpc>
              <a:spcBef>
                <a:spcPts val="0"/>
              </a:spcBef>
              <a:spcAft>
                <a:spcPts val="0"/>
              </a:spcAft>
              <a:buClr>
                <a:srgbClr val="FFFFFF"/>
              </a:buClr>
              <a:buSzPts val="556"/>
              <a:buFont typeface="Verdana"/>
              <a:buChar char="•"/>
            </a:pPr>
            <a:r>
              <a:rPr lang="fr-FR" sz="556" b="0" i="0" u="none" strike="noStrike" cap="none">
                <a:solidFill>
                  <a:srgbClr val="FFFFFF"/>
                </a:solidFill>
                <a:latin typeface="Verdana"/>
                <a:ea typeface="Verdana"/>
                <a:cs typeface="Verdana"/>
                <a:sym typeface="Verdana"/>
              </a:rPr>
              <a:t>Informations sur le produit  (</a:t>
            </a:r>
            <a:r>
              <a:rPr lang="fr-FR" sz="556" b="0" i="0" u="sng" strike="noStrike" cap="none">
                <a:solidFill>
                  <a:srgbClr val="FFFFFF"/>
                </a:solidFill>
                <a:latin typeface="Verdana"/>
                <a:ea typeface="Verdana"/>
                <a:cs typeface="Verdana"/>
                <a:sym typeface="Verdana"/>
              </a:rPr>
              <a:t>étiquettes</a:t>
            </a:r>
            <a:r>
              <a:rPr lang="fr-FR" sz="556" b="0" i="0" u="none" strike="noStrike" cap="none">
                <a:solidFill>
                  <a:srgbClr val="FFFFFF"/>
                </a:solidFill>
                <a:latin typeface="Verdana"/>
                <a:ea typeface="Verdana"/>
                <a:cs typeface="Verdana"/>
                <a:sym typeface="Verdana"/>
              </a:rPr>
              <a:t>, allégations, etc.)</a:t>
            </a:r>
            <a:endParaRPr sz="556" b="0" i="0" u="none" strike="noStrike" cap="none">
              <a:solidFill>
                <a:schemeClr val="dk1"/>
              </a:solidFill>
              <a:latin typeface="Verdana"/>
              <a:ea typeface="Verdana"/>
              <a:cs typeface="Verdana"/>
              <a:sym typeface="Verdana"/>
            </a:endParaRPr>
          </a:p>
        </p:txBody>
      </p:sp>
      <p:grpSp>
        <p:nvGrpSpPr>
          <p:cNvPr id="210" name="Google Shape;210;p7"/>
          <p:cNvGrpSpPr/>
          <p:nvPr/>
        </p:nvGrpSpPr>
        <p:grpSpPr>
          <a:xfrm>
            <a:off x="787802" y="1671364"/>
            <a:ext cx="6194325" cy="4465250"/>
            <a:chOff x="1435214" y="2112181"/>
            <a:chExt cx="6706718" cy="4735656"/>
          </a:xfrm>
        </p:grpSpPr>
        <p:sp>
          <p:nvSpPr>
            <p:cNvPr id="211" name="Google Shape;211;p7"/>
            <p:cNvSpPr/>
            <p:nvPr/>
          </p:nvSpPr>
          <p:spPr>
            <a:xfrm>
              <a:off x="1435214" y="2872041"/>
              <a:ext cx="4163695" cy="3019425"/>
            </a:xfrm>
            <a:custGeom>
              <a:avLst/>
              <a:gdLst/>
              <a:ahLst/>
              <a:cxnLst/>
              <a:rect l="l" t="t" r="r" b="b"/>
              <a:pathLst>
                <a:path w="4163695" h="3019425" extrusionOk="0">
                  <a:moveTo>
                    <a:pt x="435800" y="1342656"/>
                  </a:moveTo>
                  <a:lnTo>
                    <a:pt x="433971" y="1329105"/>
                  </a:lnTo>
                  <a:lnTo>
                    <a:pt x="428866" y="1317155"/>
                  </a:lnTo>
                  <a:lnTo>
                    <a:pt x="421017" y="1307363"/>
                  </a:lnTo>
                  <a:lnTo>
                    <a:pt x="410972" y="1300302"/>
                  </a:lnTo>
                  <a:lnTo>
                    <a:pt x="417804" y="1289545"/>
                  </a:lnTo>
                  <a:lnTo>
                    <a:pt x="421652" y="1277188"/>
                  </a:lnTo>
                  <a:lnTo>
                    <a:pt x="422224" y="1263992"/>
                  </a:lnTo>
                  <a:lnTo>
                    <a:pt x="419214" y="1250708"/>
                  </a:lnTo>
                  <a:lnTo>
                    <a:pt x="412826" y="1238973"/>
                  </a:lnTo>
                  <a:lnTo>
                    <a:pt x="403961" y="1230083"/>
                  </a:lnTo>
                  <a:lnTo>
                    <a:pt x="393306" y="1224343"/>
                  </a:lnTo>
                  <a:lnTo>
                    <a:pt x="381584" y="1222057"/>
                  </a:lnTo>
                  <a:lnTo>
                    <a:pt x="384149" y="1209243"/>
                  </a:lnTo>
                  <a:lnTo>
                    <a:pt x="371970" y="1172756"/>
                  </a:lnTo>
                  <a:lnTo>
                    <a:pt x="338899" y="1159332"/>
                  </a:lnTo>
                  <a:lnTo>
                    <a:pt x="327266" y="1162177"/>
                  </a:lnTo>
                  <a:lnTo>
                    <a:pt x="325196" y="1149235"/>
                  </a:lnTo>
                  <a:lnTo>
                    <a:pt x="319989" y="1137500"/>
                  </a:lnTo>
                  <a:lnTo>
                    <a:pt x="311924" y="1127721"/>
                  </a:lnTo>
                  <a:lnTo>
                    <a:pt x="301282" y="1120686"/>
                  </a:lnTo>
                  <a:lnTo>
                    <a:pt x="289242" y="1117358"/>
                  </a:lnTo>
                  <a:lnTo>
                    <a:pt x="277266" y="1117981"/>
                  </a:lnTo>
                  <a:lnTo>
                    <a:pt x="266065" y="1122235"/>
                  </a:lnTo>
                  <a:lnTo>
                    <a:pt x="256298" y="1129753"/>
                  </a:lnTo>
                  <a:lnTo>
                    <a:pt x="249897" y="1118679"/>
                  </a:lnTo>
                  <a:lnTo>
                    <a:pt x="241020" y="1110030"/>
                  </a:lnTo>
                  <a:lnTo>
                    <a:pt x="230174" y="1104404"/>
                  </a:lnTo>
                  <a:lnTo>
                    <a:pt x="217893" y="1102398"/>
                  </a:lnTo>
                  <a:lnTo>
                    <a:pt x="205613" y="1104404"/>
                  </a:lnTo>
                  <a:lnTo>
                    <a:pt x="194767" y="1110030"/>
                  </a:lnTo>
                  <a:lnTo>
                    <a:pt x="185889" y="1118679"/>
                  </a:lnTo>
                  <a:lnTo>
                    <a:pt x="179489" y="1129753"/>
                  </a:lnTo>
                  <a:lnTo>
                    <a:pt x="169735" y="1122235"/>
                  </a:lnTo>
                  <a:lnTo>
                    <a:pt x="158521" y="1117981"/>
                  </a:lnTo>
                  <a:lnTo>
                    <a:pt x="146545" y="1117358"/>
                  </a:lnTo>
                  <a:lnTo>
                    <a:pt x="134505" y="1120686"/>
                  </a:lnTo>
                  <a:lnTo>
                    <a:pt x="123850" y="1127721"/>
                  </a:lnTo>
                  <a:lnTo>
                    <a:pt x="115798" y="1137500"/>
                  </a:lnTo>
                  <a:lnTo>
                    <a:pt x="110591" y="1149235"/>
                  </a:lnTo>
                  <a:lnTo>
                    <a:pt x="108521" y="1162177"/>
                  </a:lnTo>
                  <a:lnTo>
                    <a:pt x="96901" y="1159332"/>
                  </a:lnTo>
                  <a:lnTo>
                    <a:pt x="56413" y="1183754"/>
                  </a:lnTo>
                  <a:lnTo>
                    <a:pt x="51638" y="1209243"/>
                  </a:lnTo>
                  <a:lnTo>
                    <a:pt x="54216" y="1222057"/>
                  </a:lnTo>
                  <a:lnTo>
                    <a:pt x="42481" y="1224343"/>
                  </a:lnTo>
                  <a:lnTo>
                    <a:pt x="31826" y="1230083"/>
                  </a:lnTo>
                  <a:lnTo>
                    <a:pt x="22961" y="1238973"/>
                  </a:lnTo>
                  <a:lnTo>
                    <a:pt x="16586" y="1250708"/>
                  </a:lnTo>
                  <a:lnTo>
                    <a:pt x="13563" y="1263992"/>
                  </a:lnTo>
                  <a:lnTo>
                    <a:pt x="14135" y="1277188"/>
                  </a:lnTo>
                  <a:lnTo>
                    <a:pt x="17983" y="1289545"/>
                  </a:lnTo>
                  <a:lnTo>
                    <a:pt x="24815" y="1300302"/>
                  </a:lnTo>
                  <a:lnTo>
                    <a:pt x="14770" y="1307363"/>
                  </a:lnTo>
                  <a:lnTo>
                    <a:pt x="6921" y="1317155"/>
                  </a:lnTo>
                  <a:lnTo>
                    <a:pt x="1816" y="1329105"/>
                  </a:lnTo>
                  <a:lnTo>
                    <a:pt x="0" y="1342656"/>
                  </a:lnTo>
                  <a:lnTo>
                    <a:pt x="1816" y="1356194"/>
                  </a:lnTo>
                  <a:lnTo>
                    <a:pt x="6921" y="1368145"/>
                  </a:lnTo>
                  <a:lnTo>
                    <a:pt x="14770" y="1377937"/>
                  </a:lnTo>
                  <a:lnTo>
                    <a:pt x="24815" y="1384998"/>
                  </a:lnTo>
                  <a:lnTo>
                    <a:pt x="17983" y="1395755"/>
                  </a:lnTo>
                  <a:lnTo>
                    <a:pt x="14135" y="1408112"/>
                  </a:lnTo>
                  <a:lnTo>
                    <a:pt x="13563" y="1421307"/>
                  </a:lnTo>
                  <a:lnTo>
                    <a:pt x="16586" y="1434592"/>
                  </a:lnTo>
                  <a:lnTo>
                    <a:pt x="22961" y="1446339"/>
                  </a:lnTo>
                  <a:lnTo>
                    <a:pt x="31826" y="1455216"/>
                  </a:lnTo>
                  <a:lnTo>
                    <a:pt x="42481" y="1460957"/>
                  </a:lnTo>
                  <a:lnTo>
                    <a:pt x="54216" y="1463243"/>
                  </a:lnTo>
                  <a:lnTo>
                    <a:pt x="51638" y="1476070"/>
                  </a:lnTo>
                  <a:lnTo>
                    <a:pt x="63817" y="1512531"/>
                  </a:lnTo>
                  <a:lnTo>
                    <a:pt x="96901" y="1525968"/>
                  </a:lnTo>
                  <a:lnTo>
                    <a:pt x="108521" y="1523123"/>
                  </a:lnTo>
                  <a:lnTo>
                    <a:pt x="110591" y="1536065"/>
                  </a:lnTo>
                  <a:lnTo>
                    <a:pt x="115798" y="1547799"/>
                  </a:lnTo>
                  <a:lnTo>
                    <a:pt x="123850" y="1557578"/>
                  </a:lnTo>
                  <a:lnTo>
                    <a:pt x="134505" y="1564627"/>
                  </a:lnTo>
                  <a:lnTo>
                    <a:pt x="146545" y="1567942"/>
                  </a:lnTo>
                  <a:lnTo>
                    <a:pt x="158521" y="1567319"/>
                  </a:lnTo>
                  <a:lnTo>
                    <a:pt x="169735" y="1563065"/>
                  </a:lnTo>
                  <a:lnTo>
                    <a:pt x="179489" y="1555534"/>
                  </a:lnTo>
                  <a:lnTo>
                    <a:pt x="185889" y="1566608"/>
                  </a:lnTo>
                  <a:lnTo>
                    <a:pt x="194767" y="1575269"/>
                  </a:lnTo>
                  <a:lnTo>
                    <a:pt x="205613" y="1580896"/>
                  </a:lnTo>
                  <a:lnTo>
                    <a:pt x="217893" y="1582902"/>
                  </a:lnTo>
                  <a:lnTo>
                    <a:pt x="230174" y="1580896"/>
                  </a:lnTo>
                  <a:lnTo>
                    <a:pt x="241020" y="1575269"/>
                  </a:lnTo>
                  <a:lnTo>
                    <a:pt x="249897" y="1566608"/>
                  </a:lnTo>
                  <a:lnTo>
                    <a:pt x="256298" y="1555534"/>
                  </a:lnTo>
                  <a:lnTo>
                    <a:pt x="266065" y="1563065"/>
                  </a:lnTo>
                  <a:lnTo>
                    <a:pt x="277266" y="1567319"/>
                  </a:lnTo>
                  <a:lnTo>
                    <a:pt x="289242" y="1567942"/>
                  </a:lnTo>
                  <a:lnTo>
                    <a:pt x="301282" y="1564627"/>
                  </a:lnTo>
                  <a:lnTo>
                    <a:pt x="311924" y="1557578"/>
                  </a:lnTo>
                  <a:lnTo>
                    <a:pt x="319989" y="1547799"/>
                  </a:lnTo>
                  <a:lnTo>
                    <a:pt x="325196" y="1536065"/>
                  </a:lnTo>
                  <a:lnTo>
                    <a:pt x="327266" y="1523123"/>
                  </a:lnTo>
                  <a:lnTo>
                    <a:pt x="338899" y="1525968"/>
                  </a:lnTo>
                  <a:lnTo>
                    <a:pt x="379361" y="1501533"/>
                  </a:lnTo>
                  <a:lnTo>
                    <a:pt x="384149" y="1476070"/>
                  </a:lnTo>
                  <a:lnTo>
                    <a:pt x="381584" y="1463243"/>
                  </a:lnTo>
                  <a:lnTo>
                    <a:pt x="393306" y="1460957"/>
                  </a:lnTo>
                  <a:lnTo>
                    <a:pt x="403961" y="1455216"/>
                  </a:lnTo>
                  <a:lnTo>
                    <a:pt x="412826" y="1446339"/>
                  </a:lnTo>
                  <a:lnTo>
                    <a:pt x="419214" y="1434592"/>
                  </a:lnTo>
                  <a:lnTo>
                    <a:pt x="422224" y="1421307"/>
                  </a:lnTo>
                  <a:lnTo>
                    <a:pt x="421652" y="1408112"/>
                  </a:lnTo>
                  <a:lnTo>
                    <a:pt x="417804" y="1395755"/>
                  </a:lnTo>
                  <a:lnTo>
                    <a:pt x="410972" y="1384998"/>
                  </a:lnTo>
                  <a:lnTo>
                    <a:pt x="421017" y="1377937"/>
                  </a:lnTo>
                  <a:lnTo>
                    <a:pt x="428866" y="1368145"/>
                  </a:lnTo>
                  <a:lnTo>
                    <a:pt x="433971" y="1356194"/>
                  </a:lnTo>
                  <a:lnTo>
                    <a:pt x="435800" y="1342656"/>
                  </a:lnTo>
                  <a:close/>
                </a:path>
                <a:path w="4163695" h="3019425" extrusionOk="0">
                  <a:moveTo>
                    <a:pt x="3382949" y="715276"/>
                  </a:moveTo>
                  <a:lnTo>
                    <a:pt x="3321989" y="648055"/>
                  </a:lnTo>
                  <a:lnTo>
                    <a:pt x="2235720" y="648055"/>
                  </a:lnTo>
                  <a:lnTo>
                    <a:pt x="2174760" y="715264"/>
                  </a:lnTo>
                  <a:lnTo>
                    <a:pt x="2235720" y="782485"/>
                  </a:lnTo>
                  <a:lnTo>
                    <a:pt x="3321989" y="782485"/>
                  </a:lnTo>
                  <a:lnTo>
                    <a:pt x="3382949" y="715276"/>
                  </a:lnTo>
                  <a:close/>
                </a:path>
                <a:path w="4163695" h="3019425" extrusionOk="0">
                  <a:moveTo>
                    <a:pt x="3590201" y="1500632"/>
                  </a:moveTo>
                  <a:lnTo>
                    <a:pt x="3529241" y="1433410"/>
                  </a:lnTo>
                  <a:lnTo>
                    <a:pt x="2040661" y="1433410"/>
                  </a:lnTo>
                  <a:lnTo>
                    <a:pt x="1979701" y="1500619"/>
                  </a:lnTo>
                  <a:lnTo>
                    <a:pt x="2040661" y="1567840"/>
                  </a:lnTo>
                  <a:lnTo>
                    <a:pt x="3529241" y="1567840"/>
                  </a:lnTo>
                  <a:lnTo>
                    <a:pt x="3590201" y="1500632"/>
                  </a:lnTo>
                  <a:close/>
                </a:path>
                <a:path w="4163695" h="3019425" extrusionOk="0">
                  <a:moveTo>
                    <a:pt x="3645065" y="1969046"/>
                  </a:moveTo>
                  <a:lnTo>
                    <a:pt x="3584105" y="1901837"/>
                  </a:lnTo>
                  <a:lnTo>
                    <a:pt x="1985797" y="1901837"/>
                  </a:lnTo>
                  <a:lnTo>
                    <a:pt x="1924837" y="1969046"/>
                  </a:lnTo>
                  <a:lnTo>
                    <a:pt x="1985797" y="2036254"/>
                  </a:lnTo>
                  <a:lnTo>
                    <a:pt x="3584105" y="2036254"/>
                  </a:lnTo>
                  <a:lnTo>
                    <a:pt x="3645065" y="1969046"/>
                  </a:lnTo>
                  <a:close/>
                </a:path>
                <a:path w="4163695" h="3019425" extrusionOk="0">
                  <a:moveTo>
                    <a:pt x="3742601" y="67208"/>
                  </a:moveTo>
                  <a:lnTo>
                    <a:pt x="3681641" y="0"/>
                  </a:lnTo>
                  <a:lnTo>
                    <a:pt x="1882165" y="0"/>
                  </a:lnTo>
                  <a:lnTo>
                    <a:pt x="1821205" y="67208"/>
                  </a:lnTo>
                  <a:lnTo>
                    <a:pt x="1882165" y="134416"/>
                  </a:lnTo>
                  <a:lnTo>
                    <a:pt x="3681641" y="134416"/>
                  </a:lnTo>
                  <a:lnTo>
                    <a:pt x="3742601" y="67208"/>
                  </a:lnTo>
                  <a:close/>
                </a:path>
                <a:path w="4163695" h="3019425" extrusionOk="0">
                  <a:moveTo>
                    <a:pt x="4163199" y="2951619"/>
                  </a:moveTo>
                  <a:lnTo>
                    <a:pt x="4102252" y="2884411"/>
                  </a:lnTo>
                  <a:lnTo>
                    <a:pt x="1461554" y="2884411"/>
                  </a:lnTo>
                  <a:lnTo>
                    <a:pt x="1400594" y="2951619"/>
                  </a:lnTo>
                  <a:lnTo>
                    <a:pt x="1461554" y="3018828"/>
                  </a:lnTo>
                  <a:lnTo>
                    <a:pt x="4102252" y="3018828"/>
                  </a:lnTo>
                  <a:lnTo>
                    <a:pt x="4163199" y="2951619"/>
                  </a:lnTo>
                  <a:close/>
                </a:path>
              </a:pathLst>
            </a:custGeom>
            <a:solidFill>
              <a:srgbClr val="F8AF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68"/>
                <a:buFont typeface="Arial"/>
                <a:buNone/>
              </a:pPr>
              <a:endParaRPr sz="1368" b="0" i="0" u="none" strike="noStrike" cap="none">
                <a:solidFill>
                  <a:schemeClr val="dk1"/>
                </a:solidFill>
                <a:latin typeface="Calibri"/>
                <a:ea typeface="Calibri"/>
                <a:cs typeface="Calibri"/>
                <a:sym typeface="Calibri"/>
              </a:endParaRPr>
            </a:p>
          </p:txBody>
        </p:sp>
        <p:pic>
          <p:nvPicPr>
            <p:cNvPr id="212" name="Google Shape;212;p7"/>
            <p:cNvPicPr preferRelativeResize="0"/>
            <p:nvPr/>
          </p:nvPicPr>
          <p:blipFill rotWithShape="1">
            <a:blip r:embed="rId8">
              <a:alphaModFix/>
            </a:blip>
            <a:srcRect/>
            <a:stretch/>
          </p:blipFill>
          <p:spPr>
            <a:xfrm>
              <a:off x="1604705" y="4103417"/>
              <a:ext cx="96813" cy="222539"/>
            </a:xfrm>
            <a:prstGeom prst="rect">
              <a:avLst/>
            </a:prstGeom>
            <a:noFill/>
            <a:ln>
              <a:noFill/>
            </a:ln>
          </p:spPr>
        </p:pic>
        <p:sp>
          <p:nvSpPr>
            <p:cNvPr id="213" name="Google Shape;213;p7"/>
            <p:cNvSpPr/>
            <p:nvPr/>
          </p:nvSpPr>
          <p:spPr>
            <a:xfrm>
              <a:off x="1435215" y="2541639"/>
              <a:ext cx="436245" cy="480695"/>
            </a:xfrm>
            <a:custGeom>
              <a:avLst/>
              <a:gdLst/>
              <a:ahLst/>
              <a:cxnLst/>
              <a:rect l="l" t="t" r="r" b="b"/>
              <a:pathLst>
                <a:path w="436244" h="480694" extrusionOk="0">
                  <a:moveTo>
                    <a:pt x="217901" y="0"/>
                  </a:moveTo>
                  <a:lnTo>
                    <a:pt x="205617" y="2010"/>
                  </a:lnTo>
                  <a:lnTo>
                    <a:pt x="194775" y="7643"/>
                  </a:lnTo>
                  <a:lnTo>
                    <a:pt x="185894" y="16297"/>
                  </a:lnTo>
                  <a:lnTo>
                    <a:pt x="179494" y="27372"/>
                  </a:lnTo>
                  <a:lnTo>
                    <a:pt x="169734" y="19841"/>
                  </a:lnTo>
                  <a:lnTo>
                    <a:pt x="158526" y="15595"/>
                  </a:lnTo>
                  <a:lnTo>
                    <a:pt x="146555" y="14969"/>
                  </a:lnTo>
                  <a:lnTo>
                    <a:pt x="134506" y="18295"/>
                  </a:lnTo>
                  <a:lnTo>
                    <a:pt x="123859" y="25334"/>
                  </a:lnTo>
                  <a:lnTo>
                    <a:pt x="115799" y="35111"/>
                  </a:lnTo>
                  <a:lnTo>
                    <a:pt x="110598" y="46850"/>
                  </a:lnTo>
                  <a:lnTo>
                    <a:pt x="108529" y="59780"/>
                  </a:lnTo>
                  <a:lnTo>
                    <a:pt x="96900" y="56943"/>
                  </a:lnTo>
                  <a:lnTo>
                    <a:pt x="56422" y="81370"/>
                  </a:lnTo>
                  <a:lnTo>
                    <a:pt x="51639" y="106851"/>
                  </a:lnTo>
                  <a:lnTo>
                    <a:pt x="54217" y="119673"/>
                  </a:lnTo>
                  <a:lnTo>
                    <a:pt x="42486" y="121954"/>
                  </a:lnTo>
                  <a:lnTo>
                    <a:pt x="31836" y="127688"/>
                  </a:lnTo>
                  <a:lnTo>
                    <a:pt x="22969" y="136575"/>
                  </a:lnTo>
                  <a:lnTo>
                    <a:pt x="16584" y="148315"/>
                  </a:lnTo>
                  <a:lnTo>
                    <a:pt x="13569" y="161595"/>
                  </a:lnTo>
                  <a:lnTo>
                    <a:pt x="14139" y="174795"/>
                  </a:lnTo>
                  <a:lnTo>
                    <a:pt x="17989" y="187156"/>
                  </a:lnTo>
                  <a:lnTo>
                    <a:pt x="24815" y="197918"/>
                  </a:lnTo>
                  <a:lnTo>
                    <a:pt x="14773" y="204975"/>
                  </a:lnTo>
                  <a:lnTo>
                    <a:pt x="6927" y="214767"/>
                  </a:lnTo>
                  <a:lnTo>
                    <a:pt x="1822" y="226721"/>
                  </a:lnTo>
                  <a:lnTo>
                    <a:pt x="0" y="240266"/>
                  </a:lnTo>
                  <a:lnTo>
                    <a:pt x="1822" y="253804"/>
                  </a:lnTo>
                  <a:lnTo>
                    <a:pt x="6927" y="265757"/>
                  </a:lnTo>
                  <a:lnTo>
                    <a:pt x="14773" y="275550"/>
                  </a:lnTo>
                  <a:lnTo>
                    <a:pt x="24815" y="282613"/>
                  </a:lnTo>
                  <a:lnTo>
                    <a:pt x="17989" y="293369"/>
                  </a:lnTo>
                  <a:lnTo>
                    <a:pt x="14139" y="305727"/>
                  </a:lnTo>
                  <a:lnTo>
                    <a:pt x="13569" y="318926"/>
                  </a:lnTo>
                  <a:lnTo>
                    <a:pt x="16584" y="332206"/>
                  </a:lnTo>
                  <a:lnTo>
                    <a:pt x="22969" y="343946"/>
                  </a:lnTo>
                  <a:lnTo>
                    <a:pt x="31836" y="352834"/>
                  </a:lnTo>
                  <a:lnTo>
                    <a:pt x="42486" y="358571"/>
                  </a:lnTo>
                  <a:lnTo>
                    <a:pt x="54217" y="360859"/>
                  </a:lnTo>
                  <a:lnTo>
                    <a:pt x="51639" y="373678"/>
                  </a:lnTo>
                  <a:lnTo>
                    <a:pt x="63817" y="410149"/>
                  </a:lnTo>
                  <a:lnTo>
                    <a:pt x="96900" y="423578"/>
                  </a:lnTo>
                  <a:lnTo>
                    <a:pt x="108529" y="420742"/>
                  </a:lnTo>
                  <a:lnTo>
                    <a:pt x="110598" y="433672"/>
                  </a:lnTo>
                  <a:lnTo>
                    <a:pt x="115799" y="445415"/>
                  </a:lnTo>
                  <a:lnTo>
                    <a:pt x="123859" y="455194"/>
                  </a:lnTo>
                  <a:lnTo>
                    <a:pt x="134506" y="462235"/>
                  </a:lnTo>
                  <a:lnTo>
                    <a:pt x="146555" y="465556"/>
                  </a:lnTo>
                  <a:lnTo>
                    <a:pt x="158526" y="464926"/>
                  </a:lnTo>
                  <a:lnTo>
                    <a:pt x="169734" y="460680"/>
                  </a:lnTo>
                  <a:lnTo>
                    <a:pt x="179494" y="453149"/>
                  </a:lnTo>
                  <a:lnTo>
                    <a:pt x="185894" y="464224"/>
                  </a:lnTo>
                  <a:lnTo>
                    <a:pt x="194775" y="472878"/>
                  </a:lnTo>
                  <a:lnTo>
                    <a:pt x="205617" y="478511"/>
                  </a:lnTo>
                  <a:lnTo>
                    <a:pt x="217901" y="480522"/>
                  </a:lnTo>
                  <a:lnTo>
                    <a:pt x="230180" y="478511"/>
                  </a:lnTo>
                  <a:lnTo>
                    <a:pt x="241020" y="472878"/>
                  </a:lnTo>
                  <a:lnTo>
                    <a:pt x="249903" y="464224"/>
                  </a:lnTo>
                  <a:lnTo>
                    <a:pt x="256308" y="453149"/>
                  </a:lnTo>
                  <a:lnTo>
                    <a:pt x="266064" y="460680"/>
                  </a:lnTo>
                  <a:lnTo>
                    <a:pt x="277272" y="464926"/>
                  </a:lnTo>
                  <a:lnTo>
                    <a:pt x="289242" y="465556"/>
                  </a:lnTo>
                  <a:lnTo>
                    <a:pt x="301287" y="462235"/>
                  </a:lnTo>
                  <a:lnTo>
                    <a:pt x="311935" y="455194"/>
                  </a:lnTo>
                  <a:lnTo>
                    <a:pt x="319996" y="445415"/>
                  </a:lnTo>
                  <a:lnTo>
                    <a:pt x="325199" y="433672"/>
                  </a:lnTo>
                  <a:lnTo>
                    <a:pt x="327273" y="420742"/>
                  </a:lnTo>
                  <a:lnTo>
                    <a:pt x="338901" y="423578"/>
                  </a:lnTo>
                  <a:lnTo>
                    <a:pt x="379371" y="399152"/>
                  </a:lnTo>
                  <a:lnTo>
                    <a:pt x="384158" y="373678"/>
                  </a:lnTo>
                  <a:lnTo>
                    <a:pt x="381585" y="360859"/>
                  </a:lnTo>
                  <a:lnTo>
                    <a:pt x="393313" y="358571"/>
                  </a:lnTo>
                  <a:lnTo>
                    <a:pt x="403963" y="352834"/>
                  </a:lnTo>
                  <a:lnTo>
                    <a:pt x="412832" y="343946"/>
                  </a:lnTo>
                  <a:lnTo>
                    <a:pt x="419218" y="332206"/>
                  </a:lnTo>
                  <a:lnTo>
                    <a:pt x="422233" y="318926"/>
                  </a:lnTo>
                  <a:lnTo>
                    <a:pt x="421662" y="305725"/>
                  </a:lnTo>
                  <a:lnTo>
                    <a:pt x="417809" y="293365"/>
                  </a:lnTo>
                  <a:lnTo>
                    <a:pt x="410978" y="282602"/>
                  </a:lnTo>
                  <a:lnTo>
                    <a:pt x="421022" y="275546"/>
                  </a:lnTo>
                  <a:lnTo>
                    <a:pt x="428870" y="265756"/>
                  </a:lnTo>
                  <a:lnTo>
                    <a:pt x="433979" y="253804"/>
                  </a:lnTo>
                  <a:lnTo>
                    <a:pt x="435803" y="240266"/>
                  </a:lnTo>
                  <a:lnTo>
                    <a:pt x="433979" y="226721"/>
                  </a:lnTo>
                  <a:lnTo>
                    <a:pt x="428870" y="214767"/>
                  </a:lnTo>
                  <a:lnTo>
                    <a:pt x="421022" y="204975"/>
                  </a:lnTo>
                  <a:lnTo>
                    <a:pt x="410978" y="197918"/>
                  </a:lnTo>
                  <a:lnTo>
                    <a:pt x="417809" y="187156"/>
                  </a:lnTo>
                  <a:lnTo>
                    <a:pt x="421662" y="174795"/>
                  </a:lnTo>
                  <a:lnTo>
                    <a:pt x="422233" y="161595"/>
                  </a:lnTo>
                  <a:lnTo>
                    <a:pt x="419218" y="148315"/>
                  </a:lnTo>
                  <a:lnTo>
                    <a:pt x="412832" y="136575"/>
                  </a:lnTo>
                  <a:lnTo>
                    <a:pt x="403963" y="127688"/>
                  </a:lnTo>
                  <a:lnTo>
                    <a:pt x="393313" y="121954"/>
                  </a:lnTo>
                  <a:lnTo>
                    <a:pt x="381585" y="119673"/>
                  </a:lnTo>
                  <a:lnTo>
                    <a:pt x="384158" y="106851"/>
                  </a:lnTo>
                  <a:lnTo>
                    <a:pt x="371976" y="70373"/>
                  </a:lnTo>
                  <a:lnTo>
                    <a:pt x="338901" y="56943"/>
                  </a:lnTo>
                  <a:lnTo>
                    <a:pt x="327273" y="59780"/>
                  </a:lnTo>
                  <a:lnTo>
                    <a:pt x="325199" y="46850"/>
                  </a:lnTo>
                  <a:lnTo>
                    <a:pt x="319996" y="35111"/>
                  </a:lnTo>
                  <a:lnTo>
                    <a:pt x="311935" y="25334"/>
                  </a:lnTo>
                  <a:lnTo>
                    <a:pt x="301287" y="18295"/>
                  </a:lnTo>
                  <a:lnTo>
                    <a:pt x="289242" y="14969"/>
                  </a:lnTo>
                  <a:lnTo>
                    <a:pt x="277272" y="15595"/>
                  </a:lnTo>
                  <a:lnTo>
                    <a:pt x="266064" y="19841"/>
                  </a:lnTo>
                  <a:lnTo>
                    <a:pt x="256308" y="27372"/>
                  </a:lnTo>
                  <a:lnTo>
                    <a:pt x="249903" y="16297"/>
                  </a:lnTo>
                  <a:lnTo>
                    <a:pt x="241020" y="7643"/>
                  </a:lnTo>
                  <a:lnTo>
                    <a:pt x="230180" y="2010"/>
                  </a:lnTo>
                  <a:lnTo>
                    <a:pt x="217901" y="0"/>
                  </a:lnTo>
                  <a:close/>
                </a:path>
              </a:pathLst>
            </a:custGeom>
            <a:solidFill>
              <a:srgbClr val="F8AF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368"/>
                <a:buFont typeface="Arial"/>
                <a:buNone/>
              </a:pPr>
              <a:endParaRPr sz="1368" b="0" i="0" u="none" strike="noStrike" cap="none">
                <a:solidFill>
                  <a:schemeClr val="dk1"/>
                </a:solidFill>
                <a:latin typeface="Calibri"/>
                <a:ea typeface="Calibri"/>
                <a:cs typeface="Calibri"/>
                <a:sym typeface="Calibri"/>
              </a:endParaRPr>
            </a:p>
          </p:txBody>
        </p:sp>
        <p:pic>
          <p:nvPicPr>
            <p:cNvPr id="214" name="Google Shape;214;p7"/>
            <p:cNvPicPr preferRelativeResize="0"/>
            <p:nvPr/>
          </p:nvPicPr>
          <p:blipFill rotWithShape="1">
            <a:blip r:embed="rId9">
              <a:alphaModFix/>
            </a:blip>
            <a:srcRect/>
            <a:stretch/>
          </p:blipFill>
          <p:spPr>
            <a:xfrm>
              <a:off x="1555899" y="2653450"/>
              <a:ext cx="194426" cy="230012"/>
            </a:xfrm>
            <a:prstGeom prst="rect">
              <a:avLst/>
            </a:prstGeom>
            <a:noFill/>
            <a:ln>
              <a:noFill/>
            </a:ln>
          </p:spPr>
        </p:pic>
        <p:pic>
          <p:nvPicPr>
            <p:cNvPr id="215" name="Google Shape;215;p7"/>
            <p:cNvPicPr preferRelativeResize="0"/>
            <p:nvPr/>
          </p:nvPicPr>
          <p:blipFill rotWithShape="1">
            <a:blip r:embed="rId10">
              <a:alphaModFix/>
            </a:blip>
            <a:srcRect/>
            <a:stretch/>
          </p:blipFill>
          <p:spPr>
            <a:xfrm>
              <a:off x="7706245" y="6049868"/>
              <a:ext cx="415047" cy="406980"/>
            </a:xfrm>
            <a:prstGeom prst="rect">
              <a:avLst/>
            </a:prstGeom>
            <a:noFill/>
            <a:ln>
              <a:noFill/>
            </a:ln>
          </p:spPr>
        </p:pic>
        <p:pic>
          <p:nvPicPr>
            <p:cNvPr id="216" name="Google Shape;216;p7"/>
            <p:cNvPicPr preferRelativeResize="0"/>
            <p:nvPr/>
          </p:nvPicPr>
          <p:blipFill rotWithShape="1">
            <a:blip r:embed="rId11">
              <a:alphaModFix/>
            </a:blip>
            <a:srcRect/>
            <a:stretch/>
          </p:blipFill>
          <p:spPr>
            <a:xfrm>
              <a:off x="1435215" y="2112181"/>
              <a:ext cx="6706717" cy="4735656"/>
            </a:xfrm>
            <a:prstGeom prst="rect">
              <a:avLst/>
            </a:prstGeom>
            <a:noFill/>
            <a:ln>
              <a:noFill/>
            </a:ln>
          </p:spPr>
        </p:pic>
      </p:grpSp>
      <p:sp>
        <p:nvSpPr>
          <p:cNvPr id="217" name="Google Shape;217;p7"/>
          <p:cNvSpPr txBox="1"/>
          <p:nvPr/>
        </p:nvSpPr>
        <p:spPr>
          <a:xfrm>
            <a:off x="5846399" y="5854319"/>
            <a:ext cx="1127700" cy="282900"/>
          </a:xfrm>
          <a:prstGeom prst="rect">
            <a:avLst/>
          </a:prstGeom>
          <a:noFill/>
          <a:ln>
            <a:noFill/>
          </a:ln>
        </p:spPr>
        <p:txBody>
          <a:bodyPr spcFirstLastPara="1" wrap="square" lIns="0" tIns="10300" rIns="0" bIns="0" anchor="t" anchorCtr="0">
            <a:spAutoFit/>
          </a:bodyPr>
          <a:lstStyle/>
          <a:p>
            <a:pPr marL="10860" marR="4344" lvl="0" indent="0" algn="just" rtl="0">
              <a:lnSpc>
                <a:spcPct val="104600"/>
              </a:lnSpc>
              <a:spcBef>
                <a:spcPts val="0"/>
              </a:spcBef>
              <a:spcAft>
                <a:spcPts val="0"/>
              </a:spcAft>
              <a:buClr>
                <a:srgbClr val="000000"/>
              </a:buClr>
              <a:buSzPts val="428"/>
              <a:buFont typeface="Arial"/>
              <a:buNone/>
            </a:pPr>
            <a:r>
              <a:rPr lang="fr-FR" sz="428" b="0" i="0" u="none" strike="noStrike" cap="none">
                <a:solidFill>
                  <a:srgbClr val="1B1C20"/>
                </a:solidFill>
                <a:latin typeface="Verdana"/>
                <a:ea typeface="Verdana"/>
                <a:cs typeface="Verdana"/>
                <a:sym typeface="Verdana"/>
              </a:rPr>
              <a:t>Avec son programme « Goûtez-moi ça »,  Solidaris – Mutualité Socialiste s’engage  pour favoriser l’accès de tous à une  alimentation de qualité.</a:t>
            </a:r>
            <a:endParaRPr sz="428" b="0" i="0" u="none" strike="noStrike" cap="none">
              <a:solidFill>
                <a:schemeClr val="dk1"/>
              </a:solidFill>
              <a:latin typeface="Verdana"/>
              <a:ea typeface="Verdana"/>
              <a:cs typeface="Verdana"/>
              <a:sym typeface="Verdana"/>
            </a:endParaRPr>
          </a:p>
        </p:txBody>
      </p:sp>
      <p:grpSp>
        <p:nvGrpSpPr>
          <p:cNvPr id="218" name="Google Shape;218;p7"/>
          <p:cNvGrpSpPr/>
          <p:nvPr/>
        </p:nvGrpSpPr>
        <p:grpSpPr>
          <a:xfrm>
            <a:off x="5861599" y="6228342"/>
            <a:ext cx="1100651" cy="125958"/>
            <a:chOff x="6928718" y="6945100"/>
            <a:chExt cx="1191697" cy="133586"/>
          </a:xfrm>
        </p:grpSpPr>
        <p:pic>
          <p:nvPicPr>
            <p:cNvPr id="219" name="Google Shape;219;p7"/>
            <p:cNvPicPr preferRelativeResize="0"/>
            <p:nvPr/>
          </p:nvPicPr>
          <p:blipFill rotWithShape="1">
            <a:blip r:embed="rId12">
              <a:alphaModFix/>
            </a:blip>
            <a:srcRect/>
            <a:stretch/>
          </p:blipFill>
          <p:spPr>
            <a:xfrm>
              <a:off x="6928718" y="6970015"/>
              <a:ext cx="341853" cy="93401"/>
            </a:xfrm>
            <a:prstGeom prst="rect">
              <a:avLst/>
            </a:prstGeom>
            <a:noFill/>
            <a:ln>
              <a:noFill/>
            </a:ln>
          </p:spPr>
        </p:pic>
        <p:pic>
          <p:nvPicPr>
            <p:cNvPr id="220" name="Google Shape;220;p7"/>
            <p:cNvPicPr preferRelativeResize="0"/>
            <p:nvPr/>
          </p:nvPicPr>
          <p:blipFill rotWithShape="1">
            <a:blip r:embed="rId13">
              <a:alphaModFix/>
            </a:blip>
            <a:srcRect/>
            <a:stretch/>
          </p:blipFill>
          <p:spPr>
            <a:xfrm>
              <a:off x="7344066" y="6945100"/>
              <a:ext cx="776349" cy="133586"/>
            </a:xfrm>
            <a:prstGeom prst="rect">
              <a:avLst/>
            </a:prstGeom>
            <a:noFill/>
            <a:ln>
              <a:noFill/>
            </a:ln>
          </p:spPr>
        </p:pic>
      </p:grpSp>
      <p:sp>
        <p:nvSpPr>
          <p:cNvPr id="221" name="Google Shape;221;p7"/>
          <p:cNvSpPr txBox="1"/>
          <p:nvPr/>
        </p:nvSpPr>
        <p:spPr>
          <a:xfrm>
            <a:off x="7493992" y="5725193"/>
            <a:ext cx="690000" cy="537300"/>
          </a:xfrm>
          <a:prstGeom prst="rect">
            <a:avLst/>
          </a:prstGeom>
          <a:noFill/>
          <a:ln>
            <a:noFill/>
          </a:ln>
        </p:spPr>
        <p:txBody>
          <a:bodyPr spcFirstLastPara="1" wrap="square" lIns="0" tIns="23875" rIns="0" bIns="0" anchor="t" anchorCtr="0">
            <a:spAutoFit/>
          </a:bodyPr>
          <a:lstStyle/>
          <a:p>
            <a:pPr marL="10860" marR="4344" lvl="0" indent="0" algn="l" rtl="0">
              <a:lnSpc>
                <a:spcPct val="116699"/>
              </a:lnSpc>
              <a:spcBef>
                <a:spcPts val="0"/>
              </a:spcBef>
              <a:spcAft>
                <a:spcPts val="0"/>
              </a:spcAft>
              <a:buClr>
                <a:srgbClr val="000000"/>
              </a:buClr>
              <a:buSzPts val="1539"/>
              <a:buFont typeface="Arial"/>
              <a:buNone/>
            </a:pPr>
            <a:r>
              <a:rPr lang="fr-FR" sz="1539" b="0" i="0" u="none" strike="noStrike" cap="none">
                <a:solidFill>
                  <a:schemeClr val="dk1"/>
                </a:solidFill>
                <a:latin typeface="Calibri"/>
                <a:ea typeface="Calibri"/>
                <a:cs typeface="Calibri"/>
                <a:sym typeface="Calibri"/>
              </a:rPr>
              <a:t>Source :  </a:t>
            </a:r>
            <a:r>
              <a:rPr lang="fr-FR" sz="1539" b="0" i="0" u="sng" strike="noStrike" cap="none">
                <a:solidFill>
                  <a:srgbClr val="0000FF"/>
                </a:solidFill>
                <a:latin typeface="Calibri"/>
                <a:ea typeface="Calibri"/>
                <a:cs typeface="Calibri"/>
                <a:sym typeface="Calibri"/>
              </a:rPr>
              <a:t>Solidaris</a:t>
            </a:r>
            <a:endParaRPr sz="1539"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
          <p:cNvSpPr txBox="1">
            <a:spLocks noGrp="1"/>
          </p:cNvSpPr>
          <p:nvPr>
            <p:ph type="body" idx="1"/>
          </p:nvPr>
        </p:nvSpPr>
        <p:spPr>
          <a:xfrm>
            <a:off x="457200" y="1961825"/>
            <a:ext cx="82296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Font typeface="Quattrocento Sans"/>
              <a:buChar char="•"/>
            </a:pPr>
            <a:r>
              <a:rPr lang="fr-FR" sz="2800">
                <a:latin typeface="Quattrocento Sans"/>
                <a:ea typeface="Quattrocento Sans"/>
                <a:cs typeface="Quattrocento Sans"/>
                <a:sym typeface="Quattrocento Sans"/>
              </a:rPr>
              <a:t>Histoire et chiffres du dispositif d’aide alimentaire</a:t>
            </a:r>
            <a:endParaRPr sz="2800">
              <a:latin typeface="Quattrocento Sans"/>
              <a:ea typeface="Quattrocento Sans"/>
              <a:cs typeface="Quattrocento Sans"/>
              <a:sym typeface="Quattrocento Sans"/>
            </a:endParaRPr>
          </a:p>
          <a:p>
            <a:pPr marL="342900" lvl="0" indent="-342900" algn="l" rtl="0">
              <a:lnSpc>
                <a:spcPct val="100000"/>
              </a:lnSpc>
              <a:spcBef>
                <a:spcPts val="0"/>
              </a:spcBef>
              <a:spcAft>
                <a:spcPts val="0"/>
              </a:spcAft>
              <a:buSzPts val="2800"/>
              <a:buFont typeface="Quattrocento Sans"/>
              <a:buChar char="•"/>
            </a:pPr>
            <a:r>
              <a:rPr lang="fr-FR" sz="2800">
                <a:latin typeface="Quattrocento Sans"/>
                <a:ea typeface="Quattrocento Sans"/>
                <a:cs typeface="Quattrocento Sans"/>
                <a:sym typeface="Quattrocento Sans"/>
              </a:rPr>
              <a:t>Les limites d’un système</a:t>
            </a:r>
            <a:endParaRPr sz="2800">
              <a:latin typeface="Quattrocento Sans"/>
              <a:ea typeface="Quattrocento Sans"/>
              <a:cs typeface="Quattrocento Sans"/>
              <a:sym typeface="Quattrocento Sans"/>
            </a:endParaRPr>
          </a:p>
          <a:p>
            <a:pPr marL="342900" lvl="0" indent="-342900" algn="l" rtl="0">
              <a:lnSpc>
                <a:spcPct val="100000"/>
              </a:lnSpc>
              <a:spcBef>
                <a:spcPts val="440"/>
              </a:spcBef>
              <a:spcAft>
                <a:spcPts val="0"/>
              </a:spcAft>
              <a:buClr>
                <a:schemeClr val="dk1"/>
              </a:buClr>
              <a:buSzPts val="2800"/>
              <a:buFont typeface="Quattrocento Sans"/>
              <a:buChar char="•"/>
            </a:pPr>
            <a:r>
              <a:rPr lang="fr-FR" sz="2800">
                <a:latin typeface="Quattrocento Sans"/>
                <a:ea typeface="Quattrocento Sans"/>
                <a:cs typeface="Quattrocento Sans"/>
                <a:sym typeface="Quattrocento Sans"/>
              </a:rPr>
              <a:t>Des précarités qui interrogent nos systèmes alimentaires</a:t>
            </a:r>
            <a:endParaRPr sz="2800">
              <a:latin typeface="Quattrocento Sans"/>
              <a:ea typeface="Quattrocento Sans"/>
              <a:cs typeface="Quattrocento Sans"/>
              <a:sym typeface="Quattrocento Sans"/>
            </a:endParaRPr>
          </a:p>
          <a:p>
            <a:pPr marL="342900" lvl="0" indent="-342900" algn="l" rtl="0">
              <a:lnSpc>
                <a:spcPct val="100000"/>
              </a:lnSpc>
              <a:spcBef>
                <a:spcPts val="440"/>
              </a:spcBef>
              <a:spcAft>
                <a:spcPts val="0"/>
              </a:spcAft>
              <a:buSzPts val="2800"/>
              <a:buFont typeface="Quattrocento Sans"/>
              <a:buChar char="•"/>
            </a:pPr>
            <a:r>
              <a:rPr lang="fr-FR" sz="2800">
                <a:latin typeface="Quattrocento Sans"/>
                <a:ea typeface="Quattrocento Sans"/>
                <a:cs typeface="Quattrocento Sans"/>
                <a:sym typeface="Quattrocento Sans"/>
              </a:rPr>
              <a:t>L’enjeu de durabilité des systèmes alimentaires</a:t>
            </a:r>
            <a:endParaRPr sz="2800">
              <a:latin typeface="Quattrocento Sans"/>
              <a:ea typeface="Quattrocento Sans"/>
              <a:cs typeface="Quattrocento Sans"/>
              <a:sym typeface="Quattrocento Sans"/>
            </a:endParaRPr>
          </a:p>
        </p:txBody>
      </p:sp>
      <p:sp>
        <p:nvSpPr>
          <p:cNvPr id="228" name="Google Shape;228;p5"/>
          <p:cNvSpPr txBox="1">
            <a:spLocks noGrp="1"/>
          </p:cNvSpPr>
          <p:nvPr>
            <p:ph type="title"/>
          </p:nvPr>
        </p:nvSpPr>
        <p:spPr>
          <a:xfrm>
            <a:off x="0" y="274638"/>
            <a:ext cx="9144000" cy="1143000"/>
          </a:xfrm>
          <a:prstGeom prst="rect">
            <a:avLst/>
          </a:prstGeom>
          <a:solidFill>
            <a:srgbClr val="FFFFFF"/>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fr-FR" b="1">
                <a:latin typeface="Quattrocento Sans"/>
                <a:ea typeface="Quattrocento Sans"/>
                <a:cs typeface="Quattrocento Sans"/>
                <a:sym typeface="Quattrocento Sans"/>
              </a:rPr>
              <a:t>Quelles réponses à la précarité alimentaire ? quelles limites ?</a:t>
            </a:r>
            <a:r>
              <a:rPr lang="fr-FR" b="1">
                <a:latin typeface="Arial"/>
                <a:ea typeface="Arial"/>
                <a:cs typeface="Arial"/>
                <a:sym typeface="Arial"/>
              </a:rPr>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32"/>
        <p:cNvGrpSpPr/>
        <p:nvPr/>
      </p:nvGrpSpPr>
      <p:grpSpPr>
        <a:xfrm>
          <a:off x="0" y="0"/>
          <a:ext cx="0" cy="0"/>
          <a:chOff x="0" y="0"/>
          <a:chExt cx="0" cy="0"/>
        </a:xfrm>
      </p:grpSpPr>
      <p:sp>
        <p:nvSpPr>
          <p:cNvPr id="233" name="Google Shape;233;p11"/>
          <p:cNvSpPr txBox="1">
            <a:spLocks noGrp="1"/>
          </p:cNvSpPr>
          <p:nvPr>
            <p:ph type="title"/>
          </p:nvPr>
        </p:nvSpPr>
        <p:spPr>
          <a:xfrm>
            <a:off x="370046" y="462031"/>
            <a:ext cx="8403900" cy="1088400"/>
          </a:xfrm>
          <a:prstGeom prst="rect">
            <a:avLst/>
          </a:prstGeom>
          <a:noFill/>
          <a:ln>
            <a:noFill/>
          </a:ln>
        </p:spPr>
        <p:txBody>
          <a:bodyPr spcFirstLastPara="1" wrap="square" lIns="0" tIns="10850" rIns="0" bIns="0" anchor="t" anchorCtr="0">
            <a:spAutoFit/>
          </a:bodyPr>
          <a:lstStyle/>
          <a:p>
            <a:pPr marL="1081405" marR="3810" lvl="0" indent="-791210" algn="ctr" rtl="0">
              <a:lnSpc>
                <a:spcPct val="100000"/>
              </a:lnSpc>
              <a:spcBef>
                <a:spcPts val="0"/>
              </a:spcBef>
              <a:spcAft>
                <a:spcPts val="0"/>
              </a:spcAft>
              <a:buSzPts val="1400"/>
              <a:buNone/>
            </a:pPr>
            <a:r>
              <a:rPr lang="fr-FR" sz="3500">
                <a:latin typeface="Quattrocento Sans"/>
                <a:ea typeface="Quattrocento Sans"/>
                <a:cs typeface="Quattrocento Sans"/>
                <a:sym typeface="Quattrocento Sans"/>
              </a:rPr>
              <a:t>Une nécessaire approche systémique et  territoriale de l’alimentation</a:t>
            </a:r>
            <a:endParaRPr sz="3500">
              <a:latin typeface="Quattrocento Sans"/>
              <a:ea typeface="Quattrocento Sans"/>
              <a:cs typeface="Quattrocento Sans"/>
              <a:sym typeface="Quattrocento Sans"/>
            </a:endParaRPr>
          </a:p>
        </p:txBody>
      </p:sp>
      <p:pic>
        <p:nvPicPr>
          <p:cNvPr id="234" name="Google Shape;234;p11"/>
          <p:cNvPicPr preferRelativeResize="0"/>
          <p:nvPr/>
        </p:nvPicPr>
        <p:blipFill rotWithShape="1">
          <a:blip r:embed="rId3">
            <a:alphaModFix/>
          </a:blip>
          <a:srcRect/>
          <a:stretch/>
        </p:blipFill>
        <p:spPr>
          <a:xfrm>
            <a:off x="586641" y="1321034"/>
            <a:ext cx="7733674" cy="5242047"/>
          </a:xfrm>
          <a:prstGeom prst="rect">
            <a:avLst/>
          </a:prstGeom>
          <a:noFill/>
          <a:ln>
            <a:noFill/>
          </a:ln>
        </p:spPr>
      </p:pic>
      <p:sp>
        <p:nvSpPr>
          <p:cNvPr id="235" name="Google Shape;235;p11"/>
          <p:cNvSpPr txBox="1"/>
          <p:nvPr/>
        </p:nvSpPr>
        <p:spPr>
          <a:xfrm>
            <a:off x="5365555" y="5429958"/>
            <a:ext cx="2235502" cy="247826"/>
          </a:xfrm>
          <a:prstGeom prst="rect">
            <a:avLst/>
          </a:prstGeom>
          <a:noFill/>
          <a:ln>
            <a:noFill/>
          </a:ln>
        </p:spPr>
        <p:txBody>
          <a:bodyPr spcFirstLastPara="1" wrap="square" lIns="0" tIns="10850" rIns="0" bIns="0" anchor="t" anchorCtr="0">
            <a:spAutoFit/>
          </a:bodyPr>
          <a:lstStyle/>
          <a:p>
            <a:pPr marL="10860" marR="0" lvl="0" indent="0" algn="l" rtl="0">
              <a:lnSpc>
                <a:spcPct val="100000"/>
              </a:lnSpc>
              <a:spcBef>
                <a:spcPts val="0"/>
              </a:spcBef>
              <a:spcAft>
                <a:spcPts val="0"/>
              </a:spcAft>
              <a:buClr>
                <a:srgbClr val="000000"/>
              </a:buClr>
              <a:buSzPts val="1539"/>
              <a:buFont typeface="Arial"/>
              <a:buNone/>
            </a:pPr>
            <a:r>
              <a:rPr lang="fr-FR" sz="1539" b="0" i="0" u="none" strike="noStrike" cap="none">
                <a:solidFill>
                  <a:schemeClr val="dk1"/>
                </a:solidFill>
                <a:latin typeface="Calibri"/>
                <a:ea typeface="Calibri"/>
                <a:cs typeface="Calibri"/>
                <a:sym typeface="Calibri"/>
              </a:rPr>
              <a:t>Source : </a:t>
            </a:r>
            <a:r>
              <a:rPr lang="fr-FR" sz="1539" b="0" i="0" u="sng" strike="noStrike" cap="none">
                <a:solidFill>
                  <a:srgbClr val="0000FF"/>
                </a:solidFill>
                <a:latin typeface="Calibri"/>
                <a:ea typeface="Calibri"/>
                <a:cs typeface="Calibri"/>
                <a:sym typeface="Calibri"/>
              </a:rPr>
              <a:t>collectivités viables</a:t>
            </a:r>
            <a:endParaRPr sz="1539" b="0"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39"/>
        <p:cNvGrpSpPr/>
        <p:nvPr/>
      </p:nvGrpSpPr>
      <p:grpSpPr>
        <a:xfrm>
          <a:off x="0" y="0"/>
          <a:ext cx="0" cy="0"/>
          <a:chOff x="0" y="0"/>
          <a:chExt cx="0" cy="0"/>
        </a:xfrm>
      </p:grpSpPr>
      <p:sp>
        <p:nvSpPr>
          <p:cNvPr id="240" name="Google Shape;240;p12"/>
          <p:cNvSpPr txBox="1">
            <a:spLocks noGrp="1"/>
          </p:cNvSpPr>
          <p:nvPr>
            <p:ph type="title"/>
          </p:nvPr>
        </p:nvSpPr>
        <p:spPr>
          <a:xfrm>
            <a:off x="104088" y="343513"/>
            <a:ext cx="8935800" cy="923400"/>
          </a:xfrm>
          <a:prstGeom prst="rect">
            <a:avLst/>
          </a:prstGeom>
          <a:noFill/>
          <a:ln>
            <a:noFill/>
          </a:ln>
        </p:spPr>
        <p:txBody>
          <a:bodyPr spcFirstLastPara="1" wrap="square" lIns="0" tIns="76000" rIns="0" bIns="0" anchor="t" anchorCtr="0">
            <a:spAutoFit/>
          </a:bodyPr>
          <a:lstStyle/>
          <a:p>
            <a:pPr marL="1627336" marR="4343" lvl="0" indent="-1272764" algn="ctr" rtl="0">
              <a:lnSpc>
                <a:spcPct val="100000"/>
              </a:lnSpc>
              <a:spcBef>
                <a:spcPts val="0"/>
              </a:spcBef>
              <a:spcAft>
                <a:spcPts val="0"/>
              </a:spcAft>
              <a:buSzPts val="1400"/>
              <a:buNone/>
            </a:pPr>
            <a:r>
              <a:rPr lang="fr-FR" sz="3000">
                <a:latin typeface="Quattrocento Sans"/>
                <a:ea typeface="Quattrocento Sans"/>
                <a:cs typeface="Quattrocento Sans"/>
                <a:sym typeface="Quattrocento Sans"/>
              </a:rPr>
              <a:t>Les dimensions de la durabilité</a:t>
            </a:r>
            <a:endParaRPr sz="3000">
              <a:latin typeface="Quattrocento Sans"/>
              <a:ea typeface="Quattrocento Sans"/>
              <a:cs typeface="Quattrocento Sans"/>
              <a:sym typeface="Quattrocento Sans"/>
            </a:endParaRPr>
          </a:p>
          <a:p>
            <a:pPr marL="1627336" marR="4344" lvl="0" indent="-1272765" algn="ctr" rtl="0">
              <a:lnSpc>
                <a:spcPct val="100000"/>
              </a:lnSpc>
              <a:spcBef>
                <a:spcPts val="0"/>
              </a:spcBef>
              <a:spcAft>
                <a:spcPts val="0"/>
              </a:spcAft>
              <a:buSzPts val="1400"/>
              <a:buNone/>
            </a:pPr>
            <a:r>
              <a:rPr lang="fr-FR" sz="2500">
                <a:latin typeface="Quattrocento Sans"/>
                <a:ea typeface="Quattrocento Sans"/>
                <a:cs typeface="Quattrocento Sans"/>
                <a:sym typeface="Quattrocento Sans"/>
              </a:rPr>
              <a:t>Source : Programme Urbal</a:t>
            </a:r>
            <a:endParaRPr sz="2500">
              <a:latin typeface="Quattrocento Sans"/>
              <a:ea typeface="Quattrocento Sans"/>
              <a:cs typeface="Quattrocento Sans"/>
              <a:sym typeface="Quattrocento Sans"/>
            </a:endParaRPr>
          </a:p>
        </p:txBody>
      </p:sp>
      <p:pic>
        <p:nvPicPr>
          <p:cNvPr id="241" name="Google Shape;241;p12"/>
          <p:cNvPicPr preferRelativeResize="0"/>
          <p:nvPr/>
        </p:nvPicPr>
        <p:blipFill rotWithShape="1">
          <a:blip r:embed="rId3">
            <a:alphaModFix/>
          </a:blip>
          <a:srcRect/>
          <a:stretch/>
        </p:blipFill>
        <p:spPr>
          <a:xfrm>
            <a:off x="404422" y="1705275"/>
            <a:ext cx="4624988" cy="4021149"/>
          </a:xfrm>
          <a:prstGeom prst="rect">
            <a:avLst/>
          </a:prstGeom>
          <a:noFill/>
          <a:ln>
            <a:noFill/>
          </a:ln>
        </p:spPr>
      </p:pic>
      <p:sp>
        <p:nvSpPr>
          <p:cNvPr id="242" name="Google Shape;242;p12"/>
          <p:cNvSpPr txBox="1"/>
          <p:nvPr/>
        </p:nvSpPr>
        <p:spPr>
          <a:xfrm>
            <a:off x="5446583" y="1498630"/>
            <a:ext cx="3288600" cy="4845900"/>
          </a:xfrm>
          <a:prstGeom prst="rect">
            <a:avLst/>
          </a:prstGeom>
          <a:noFill/>
          <a:ln>
            <a:noFill/>
          </a:ln>
        </p:spPr>
        <p:txBody>
          <a:bodyPr spcFirstLastPara="1" wrap="square" lIns="0" tIns="14100" rIns="0" bIns="0" anchor="t" anchorCtr="0">
            <a:spAutoFit/>
          </a:bodyPr>
          <a:lstStyle/>
          <a:p>
            <a:pPr marL="10795" marR="121920" lvl="0" indent="-95250" algn="just" rtl="0">
              <a:lnSpc>
                <a:spcPct val="98200"/>
              </a:lnSpc>
              <a:spcBef>
                <a:spcPts val="0"/>
              </a:spcBef>
              <a:spcAft>
                <a:spcPts val="0"/>
              </a:spcAft>
              <a:buClr>
                <a:schemeClr val="dk1"/>
              </a:buClr>
              <a:buSzPts val="1500"/>
              <a:buFont typeface="Calibri"/>
              <a:buChar char="-"/>
            </a:pPr>
            <a:r>
              <a:rPr lang="fr-FR" sz="1500" b="1" i="0" u="none" strike="noStrike" cap="none">
                <a:solidFill>
                  <a:schemeClr val="dk1"/>
                </a:solidFill>
                <a:latin typeface="Quattrocento Sans"/>
                <a:ea typeface="Quattrocento Sans"/>
                <a:cs typeface="Quattrocento Sans"/>
                <a:sym typeface="Quattrocento Sans"/>
              </a:rPr>
              <a:t>Les dimensions sociales et culturelles,  </a:t>
            </a:r>
            <a:r>
              <a:rPr lang="fr-FR" sz="1500" b="0" i="0" u="none" strike="noStrike" cap="none">
                <a:solidFill>
                  <a:schemeClr val="dk1"/>
                </a:solidFill>
                <a:latin typeface="Quattrocento Sans"/>
                <a:ea typeface="Quattrocento Sans"/>
                <a:cs typeface="Quattrocento Sans"/>
                <a:sym typeface="Quattrocento Sans"/>
              </a:rPr>
              <a:t>qui comprennent la cohésion sociale, les  inégalités, l’identité et  la culture, mais</a:t>
            </a:r>
            <a:endParaRPr sz="1500" b="0" i="0" u="none" strike="noStrike" cap="none">
              <a:solidFill>
                <a:schemeClr val="dk1"/>
              </a:solidFill>
              <a:latin typeface="Quattrocento Sans"/>
              <a:ea typeface="Quattrocento Sans"/>
              <a:cs typeface="Quattrocento Sans"/>
              <a:sym typeface="Quattrocento Sans"/>
            </a:endParaRPr>
          </a:p>
          <a:p>
            <a:pPr marL="10795" marR="198755" lvl="0" indent="-95250" algn="l" rtl="0">
              <a:lnSpc>
                <a:spcPct val="101200"/>
              </a:lnSpc>
              <a:spcBef>
                <a:spcPts val="0"/>
              </a:spcBef>
              <a:spcAft>
                <a:spcPts val="0"/>
              </a:spcAft>
              <a:buClr>
                <a:schemeClr val="dk1"/>
              </a:buClr>
              <a:buSzPts val="1500"/>
              <a:buFont typeface="Calibri"/>
              <a:buChar char="-"/>
            </a:pPr>
            <a:r>
              <a:rPr lang="fr-FR" sz="1500" b="1" i="0" u="none" strike="noStrike" cap="none">
                <a:solidFill>
                  <a:schemeClr val="dk1"/>
                </a:solidFill>
                <a:latin typeface="Quattrocento Sans"/>
                <a:ea typeface="Quattrocento Sans"/>
                <a:cs typeface="Quattrocento Sans"/>
                <a:sym typeface="Quattrocento Sans"/>
              </a:rPr>
              <a:t>Les dimensions économiques </a:t>
            </a:r>
            <a:r>
              <a:rPr lang="fr-FR" sz="1500" b="0" i="0" u="none" strike="noStrike" cap="none">
                <a:solidFill>
                  <a:schemeClr val="dk1"/>
                </a:solidFill>
                <a:latin typeface="Quattrocento Sans"/>
                <a:ea typeface="Quattrocento Sans"/>
                <a:cs typeface="Quattrocento Sans"/>
                <a:sym typeface="Quattrocento Sans"/>
              </a:rPr>
              <a:t>qui  comprennent des emplois décents, des  considérations d'équité et de résilience</a:t>
            </a:r>
            <a:endParaRPr sz="1500" b="0" i="0" u="none" strike="noStrike" cap="none">
              <a:solidFill>
                <a:srgbClr val="000000"/>
              </a:solidFill>
              <a:latin typeface="Quattrocento Sans"/>
              <a:ea typeface="Quattrocento Sans"/>
              <a:cs typeface="Quattrocento Sans"/>
              <a:sym typeface="Quattrocento Sans"/>
            </a:endParaRPr>
          </a:p>
          <a:p>
            <a:pPr marL="91440" marR="0" lvl="0" indent="-95250" algn="l" rtl="0">
              <a:lnSpc>
                <a:spcPct val="97714"/>
              </a:lnSpc>
              <a:spcBef>
                <a:spcPts val="0"/>
              </a:spcBef>
              <a:spcAft>
                <a:spcPts val="0"/>
              </a:spcAft>
              <a:buClr>
                <a:schemeClr val="dk1"/>
              </a:buClr>
              <a:buSzPts val="1500"/>
              <a:buFont typeface="Calibri"/>
              <a:buChar char="-"/>
            </a:pPr>
            <a:r>
              <a:rPr lang="fr-FR" sz="1500" b="1" i="0" u="none" strike="noStrike" cap="none">
                <a:solidFill>
                  <a:schemeClr val="dk1"/>
                </a:solidFill>
                <a:latin typeface="Quattrocento Sans"/>
                <a:ea typeface="Quattrocento Sans"/>
                <a:cs typeface="Quattrocento Sans"/>
                <a:sym typeface="Quattrocento Sans"/>
              </a:rPr>
              <a:t>La sécurité alimentaire </a:t>
            </a:r>
            <a:r>
              <a:rPr lang="fr-FR" sz="1500" b="0" i="0" u="none" strike="noStrike" cap="none">
                <a:solidFill>
                  <a:schemeClr val="dk1"/>
                </a:solidFill>
                <a:latin typeface="Quattrocento Sans"/>
                <a:ea typeface="Quattrocento Sans"/>
                <a:cs typeface="Quattrocento Sans"/>
                <a:sym typeface="Quattrocento Sans"/>
              </a:rPr>
              <a:t>liés à l’accès aux</a:t>
            </a:r>
            <a:r>
              <a:rPr lang="fr-FR" sz="1500" b="0" i="0" u="none" strike="noStrike" cap="none">
                <a:solidFill>
                  <a:srgbClr val="000000"/>
                </a:solidFill>
                <a:latin typeface="Quattrocento Sans"/>
                <a:ea typeface="Quattrocento Sans"/>
                <a:cs typeface="Quattrocento Sans"/>
                <a:sym typeface="Quattrocento Sans"/>
              </a:rPr>
              <a:t> </a:t>
            </a:r>
            <a:r>
              <a:rPr lang="fr-FR" sz="1500" b="0" i="0" u="none" strike="noStrike" cap="none">
                <a:solidFill>
                  <a:schemeClr val="dk1"/>
                </a:solidFill>
                <a:latin typeface="Quattrocento Sans"/>
                <a:ea typeface="Quattrocento Sans"/>
                <a:cs typeface="Quattrocento Sans"/>
                <a:sym typeface="Quattrocento Sans"/>
              </a:rPr>
              <a:t>aliments, leur disponibilité, la régularité et  la qualité</a:t>
            </a:r>
            <a:endParaRPr sz="1500" b="0" i="0" u="none" strike="noStrike" cap="none">
              <a:solidFill>
                <a:srgbClr val="000000"/>
              </a:solidFill>
              <a:latin typeface="Quattrocento Sans"/>
              <a:ea typeface="Quattrocento Sans"/>
              <a:cs typeface="Quattrocento Sans"/>
              <a:sym typeface="Quattrocento Sans"/>
            </a:endParaRPr>
          </a:p>
          <a:p>
            <a:pPr marL="10795" marR="131445" lvl="0" indent="0" algn="l" rtl="0">
              <a:lnSpc>
                <a:spcPct val="101200"/>
              </a:lnSpc>
              <a:spcBef>
                <a:spcPts val="0"/>
              </a:spcBef>
              <a:spcAft>
                <a:spcPts val="0"/>
              </a:spcAft>
              <a:buClr>
                <a:srgbClr val="000000"/>
              </a:buClr>
              <a:buSzPts val="1400"/>
              <a:buFont typeface="Arial"/>
              <a:buNone/>
            </a:pPr>
            <a:r>
              <a:rPr lang="fr-FR" sz="1500" b="0" i="0" u="none" strike="noStrike" cap="none">
                <a:solidFill>
                  <a:schemeClr val="dk1"/>
                </a:solidFill>
                <a:latin typeface="Quattrocento Sans"/>
                <a:ea typeface="Quattrocento Sans"/>
                <a:cs typeface="Quattrocento Sans"/>
                <a:sym typeface="Quattrocento Sans"/>
              </a:rPr>
              <a:t>- La dimension </a:t>
            </a:r>
            <a:r>
              <a:rPr lang="fr-FR" sz="1500" b="1" i="0" u="none" strike="noStrike" cap="none">
                <a:solidFill>
                  <a:schemeClr val="dk1"/>
                </a:solidFill>
                <a:latin typeface="Quattrocento Sans"/>
                <a:ea typeface="Quattrocento Sans"/>
                <a:cs typeface="Quattrocento Sans"/>
                <a:sym typeface="Quattrocento Sans"/>
              </a:rPr>
              <a:t>Nutrition </a:t>
            </a:r>
            <a:r>
              <a:rPr lang="fr-FR" sz="1500" b="0" i="0" u="none" strike="noStrike" cap="none">
                <a:solidFill>
                  <a:schemeClr val="dk1"/>
                </a:solidFill>
                <a:latin typeface="Quattrocento Sans"/>
                <a:ea typeface="Quattrocento Sans"/>
                <a:cs typeface="Quattrocento Sans"/>
                <a:sym typeface="Quattrocento Sans"/>
              </a:rPr>
              <a:t>comprend  l'activité physique, la santé et les soins </a:t>
            </a:r>
            <a:endParaRPr sz="1500" b="0" i="0" u="none" strike="noStrike" cap="none">
              <a:solidFill>
                <a:schemeClr val="dk1"/>
              </a:solidFill>
              <a:latin typeface="Quattrocento Sans"/>
              <a:ea typeface="Quattrocento Sans"/>
              <a:cs typeface="Quattrocento Sans"/>
              <a:sym typeface="Quattrocento Sans"/>
            </a:endParaRPr>
          </a:p>
          <a:p>
            <a:pPr marL="10795" marR="0" lvl="0" indent="0" algn="l" rtl="0">
              <a:lnSpc>
                <a:spcPct val="97714"/>
              </a:lnSpc>
              <a:spcBef>
                <a:spcPts val="0"/>
              </a:spcBef>
              <a:spcAft>
                <a:spcPts val="0"/>
              </a:spcAft>
              <a:buClr>
                <a:srgbClr val="000000"/>
              </a:buClr>
              <a:buSzPts val="1400"/>
              <a:buFont typeface="Arial"/>
              <a:buNone/>
            </a:pPr>
            <a:r>
              <a:rPr lang="fr-FR" sz="1500" b="1" i="0" u="none" strike="noStrike" cap="none">
                <a:solidFill>
                  <a:schemeClr val="dk1"/>
                </a:solidFill>
                <a:latin typeface="Quattrocento Sans"/>
                <a:ea typeface="Quattrocento Sans"/>
                <a:cs typeface="Quattrocento Sans"/>
                <a:sym typeface="Quattrocento Sans"/>
              </a:rPr>
              <a:t>- La dimension environnementale</a:t>
            </a:r>
            <a:endParaRPr sz="1500" b="0" i="0" u="none" strike="noStrike" cap="none">
              <a:solidFill>
                <a:schemeClr val="dk1"/>
              </a:solidFill>
              <a:latin typeface="Quattrocento Sans"/>
              <a:ea typeface="Quattrocento Sans"/>
              <a:cs typeface="Quattrocento Sans"/>
              <a:sym typeface="Quattrocento Sans"/>
            </a:endParaRPr>
          </a:p>
          <a:p>
            <a:pPr marL="10795" marR="89535" lvl="0" indent="0" algn="l" rtl="0">
              <a:lnSpc>
                <a:spcPct val="101200"/>
              </a:lnSpc>
              <a:spcBef>
                <a:spcPts val="0"/>
              </a:spcBef>
              <a:spcAft>
                <a:spcPts val="0"/>
              </a:spcAft>
              <a:buClr>
                <a:srgbClr val="000000"/>
              </a:buClr>
              <a:buSzPts val="1400"/>
              <a:buFont typeface="Arial"/>
              <a:buNone/>
            </a:pPr>
            <a:r>
              <a:rPr lang="fr-FR" sz="1500" b="0" i="0" u="none" strike="noStrike" cap="none">
                <a:solidFill>
                  <a:schemeClr val="dk1"/>
                </a:solidFill>
                <a:latin typeface="Quattrocento Sans"/>
                <a:ea typeface="Quattrocento Sans"/>
                <a:cs typeface="Quattrocento Sans"/>
                <a:sym typeface="Quattrocento Sans"/>
              </a:rPr>
              <a:t>comprend la pollution, la biodiversité et  les ﬂux de ressources non renouvelables.</a:t>
            </a:r>
            <a:endParaRPr sz="1500" b="0" i="0" u="none" strike="noStrike" cap="none">
              <a:solidFill>
                <a:schemeClr val="dk1"/>
              </a:solidFill>
              <a:latin typeface="Quattrocento Sans"/>
              <a:ea typeface="Quattrocento Sans"/>
              <a:cs typeface="Quattrocento Sans"/>
              <a:sym typeface="Quattrocento Sans"/>
            </a:endParaRPr>
          </a:p>
          <a:p>
            <a:pPr marL="10795" marR="499744" lvl="0" indent="0" algn="l" rtl="0">
              <a:lnSpc>
                <a:spcPct val="99200"/>
              </a:lnSpc>
              <a:spcBef>
                <a:spcPts val="26"/>
              </a:spcBef>
              <a:spcAft>
                <a:spcPts val="0"/>
              </a:spcAft>
              <a:buClr>
                <a:srgbClr val="000000"/>
              </a:buClr>
              <a:buSzPts val="1400"/>
              <a:buFont typeface="Arial"/>
              <a:buNone/>
            </a:pPr>
            <a:r>
              <a:rPr lang="fr-FR" sz="1500" b="0" i="0" u="none" strike="noStrike" cap="none">
                <a:solidFill>
                  <a:schemeClr val="dk1"/>
                </a:solidFill>
                <a:latin typeface="Quattrocento Sans"/>
                <a:ea typeface="Quattrocento Sans"/>
                <a:cs typeface="Quattrocento Sans"/>
                <a:sym typeface="Quattrocento Sans"/>
              </a:rPr>
              <a:t>- La dernière dimension est </a:t>
            </a:r>
            <a:r>
              <a:rPr lang="fr-FR" sz="1500" b="1" i="0" u="none" strike="noStrike" cap="none">
                <a:solidFill>
                  <a:schemeClr val="dk1"/>
                </a:solidFill>
                <a:latin typeface="Quattrocento Sans"/>
                <a:ea typeface="Quattrocento Sans"/>
                <a:cs typeface="Quattrocento Sans"/>
                <a:sym typeface="Quattrocento Sans"/>
              </a:rPr>
              <a:t>la  gouvernance, </a:t>
            </a:r>
            <a:r>
              <a:rPr lang="fr-FR" sz="1500" b="0" i="0" u="none" strike="noStrike" cap="none">
                <a:solidFill>
                  <a:schemeClr val="dk1"/>
                </a:solidFill>
                <a:latin typeface="Quattrocento Sans"/>
                <a:ea typeface="Quattrocento Sans"/>
                <a:cs typeface="Quattrocento Sans"/>
                <a:sym typeface="Quattrocento Sans"/>
              </a:rPr>
              <a:t>qui comprend la  participation, la transparence et la  responsabilité.</a:t>
            </a:r>
            <a:endParaRPr sz="1500" b="0" i="0" u="none" strike="noStrike" cap="non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3"/>
          <p:cNvSpPr txBox="1">
            <a:spLocks noGrp="1"/>
          </p:cNvSpPr>
          <p:nvPr>
            <p:ph type="body" idx="1"/>
          </p:nvPr>
        </p:nvSpPr>
        <p:spPr>
          <a:xfrm>
            <a:off x="457200" y="1417650"/>
            <a:ext cx="8229600" cy="25989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500"/>
              </a:spcBef>
              <a:spcAft>
                <a:spcPts val="0"/>
              </a:spcAft>
              <a:buClr>
                <a:schemeClr val="dk1"/>
              </a:buClr>
              <a:buSzPts val="2800"/>
              <a:buFont typeface="Quattrocento Sans"/>
              <a:buChar char="•"/>
            </a:pPr>
            <a:r>
              <a:rPr lang="fr-FR" sz="2800">
                <a:latin typeface="Quattrocento Sans"/>
                <a:ea typeface="Quattrocento Sans"/>
                <a:cs typeface="Quattrocento Sans"/>
                <a:sym typeface="Quattrocento Sans"/>
              </a:rPr>
              <a:t>Un mouvement social, une pluralité d’initiatives</a:t>
            </a:r>
            <a:endParaRPr sz="2800">
              <a:latin typeface="Quattrocento Sans"/>
              <a:ea typeface="Quattrocento Sans"/>
              <a:cs typeface="Quattrocento Sans"/>
              <a:sym typeface="Quattrocento Sans"/>
            </a:endParaRPr>
          </a:p>
          <a:p>
            <a:pPr marL="342900" lvl="0" indent="-342900" algn="l" rtl="0">
              <a:lnSpc>
                <a:spcPct val="100000"/>
              </a:lnSpc>
              <a:spcBef>
                <a:spcPts val="500"/>
              </a:spcBef>
              <a:spcAft>
                <a:spcPts val="0"/>
              </a:spcAft>
              <a:buSzPts val="2800"/>
              <a:buFont typeface="Quattrocento Sans"/>
              <a:buChar char="•"/>
            </a:pPr>
            <a:r>
              <a:rPr lang="fr-FR" sz="2800">
                <a:latin typeface="Quattrocento Sans"/>
                <a:ea typeface="Quattrocento Sans"/>
                <a:cs typeface="Quattrocento Sans"/>
                <a:sym typeface="Quattrocento Sans"/>
              </a:rPr>
              <a:t>Un concept large</a:t>
            </a:r>
            <a:endParaRPr sz="2800">
              <a:latin typeface="Quattrocento Sans"/>
              <a:ea typeface="Quattrocento Sans"/>
              <a:cs typeface="Quattrocento Sans"/>
              <a:sym typeface="Quattrocento Sans"/>
            </a:endParaRPr>
          </a:p>
          <a:p>
            <a:pPr marL="342900" lvl="0" indent="-342900" algn="l" rtl="0">
              <a:lnSpc>
                <a:spcPct val="100000"/>
              </a:lnSpc>
              <a:spcBef>
                <a:spcPts val="500"/>
              </a:spcBef>
              <a:spcAft>
                <a:spcPts val="0"/>
              </a:spcAft>
              <a:buSzPts val="2800"/>
              <a:buFont typeface="Quattrocento Sans"/>
              <a:buChar char="•"/>
            </a:pPr>
            <a:r>
              <a:rPr lang="fr-FR" sz="2800">
                <a:latin typeface="Quattrocento Sans"/>
                <a:ea typeface="Quattrocento Sans"/>
                <a:cs typeface="Quattrocento Sans"/>
                <a:sym typeface="Quattrocento Sans"/>
              </a:rPr>
              <a:t>Une articulation entre démocratie et justice sociale à trouver</a:t>
            </a:r>
            <a:endParaRPr sz="2800">
              <a:latin typeface="Quattrocento Sans"/>
              <a:ea typeface="Quattrocento Sans"/>
              <a:cs typeface="Quattrocento Sans"/>
              <a:sym typeface="Quattrocento Sans"/>
            </a:endParaRPr>
          </a:p>
          <a:p>
            <a:pPr marL="342900" lvl="0" indent="-342900" algn="l" rtl="0">
              <a:lnSpc>
                <a:spcPct val="100000"/>
              </a:lnSpc>
              <a:spcBef>
                <a:spcPts val="500"/>
              </a:spcBef>
              <a:spcAft>
                <a:spcPts val="0"/>
              </a:spcAft>
              <a:buSzPts val="2800"/>
              <a:buFont typeface="Quattrocento Sans"/>
              <a:buChar char="•"/>
            </a:pPr>
            <a:r>
              <a:rPr lang="fr-FR" sz="2800">
                <a:latin typeface="Quattrocento Sans"/>
                <a:ea typeface="Quattrocento Sans"/>
                <a:cs typeface="Quattrocento Sans"/>
                <a:sym typeface="Quattrocento Sans"/>
              </a:rPr>
              <a:t>Le droit à l’alimentation comme horizon</a:t>
            </a:r>
            <a:endParaRPr sz="2800">
              <a:latin typeface="Quattrocento Sans"/>
              <a:ea typeface="Quattrocento Sans"/>
              <a:cs typeface="Quattrocento Sans"/>
              <a:sym typeface="Quattrocento Sans"/>
            </a:endParaRPr>
          </a:p>
        </p:txBody>
      </p:sp>
      <p:sp>
        <p:nvSpPr>
          <p:cNvPr id="248" name="Google Shape;248;p13"/>
          <p:cNvSpPr txBox="1">
            <a:spLocks noGrp="1"/>
          </p:cNvSpPr>
          <p:nvPr>
            <p:ph type="title"/>
          </p:nvPr>
        </p:nvSpPr>
        <p:spPr>
          <a:xfrm>
            <a:off x="0" y="274638"/>
            <a:ext cx="9144000" cy="1143000"/>
          </a:xfrm>
          <a:prstGeom prst="rect">
            <a:avLst/>
          </a:prstGeom>
          <a:solidFill>
            <a:srgbClr val="FFFFFF"/>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Arial"/>
              <a:buNone/>
            </a:pPr>
            <a:r>
              <a:rPr lang="fr-FR" b="1">
                <a:latin typeface="Quattrocento Sans"/>
                <a:ea typeface="Quattrocento Sans"/>
                <a:cs typeface="Quattrocento Sans"/>
                <a:sym typeface="Quattrocento Sans"/>
              </a:rPr>
              <a:t>La démocratie alimentaire comme condition de la transition</a:t>
            </a:r>
            <a:endParaRPr>
              <a:latin typeface="Quattrocento Sans"/>
              <a:ea typeface="Quattrocento Sans"/>
              <a:cs typeface="Quattrocento Sans"/>
              <a:sym typeface="Quattrocento Sans"/>
            </a:endParaRPr>
          </a:p>
        </p:txBody>
      </p:sp>
      <p:sp>
        <p:nvSpPr>
          <p:cNvPr id="249" name="Google Shape;249;p13"/>
          <p:cNvSpPr/>
          <p:nvPr/>
        </p:nvSpPr>
        <p:spPr>
          <a:xfrm>
            <a:off x="3401425" y="4038250"/>
            <a:ext cx="5136000" cy="2598900"/>
          </a:xfrm>
          <a:prstGeom prst="rect">
            <a:avLst/>
          </a:prstGeom>
          <a:noFill/>
          <a:ln w="9525" cap="flat" cmpd="sng">
            <a:solidFill>
              <a:srgbClr val="F7964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Libre Baskerville"/>
                <a:ea typeface="Libre Baskerville"/>
                <a:cs typeface="Libre Baskerville"/>
                <a:sym typeface="Libre Baskerville"/>
              </a:rPr>
              <a:t>« J’utilise </a:t>
            </a:r>
            <a:r>
              <a:rPr lang="fr-FR" sz="1600" b="1" i="0" u="none" strike="noStrike" cap="none">
                <a:solidFill>
                  <a:srgbClr val="000000"/>
                </a:solidFill>
                <a:latin typeface="Libre Baskerville"/>
                <a:ea typeface="Libre Baskerville"/>
                <a:cs typeface="Libre Baskerville"/>
                <a:sym typeface="Libre Baskerville"/>
              </a:rPr>
              <a:t>démocratie alimentaire </a:t>
            </a:r>
            <a:r>
              <a:rPr lang="fr-FR" sz="1600" b="0" i="0" u="none" strike="noStrike" cap="none">
                <a:solidFill>
                  <a:srgbClr val="000000"/>
                </a:solidFill>
                <a:latin typeface="Libre Baskerville"/>
                <a:ea typeface="Libre Baskerville"/>
                <a:cs typeface="Libre Baskerville"/>
                <a:sym typeface="Libre Baskerville"/>
              </a:rPr>
              <a:t>pour souligner la grande lutte, dans toutes les cultures,  </a:t>
            </a:r>
            <a:r>
              <a:rPr lang="fr-FR" sz="1600" b="1" i="0" u="none" strike="noStrike" cap="none">
                <a:solidFill>
                  <a:srgbClr val="000000"/>
                </a:solidFill>
                <a:latin typeface="Libre Baskerville"/>
                <a:ea typeface="Libre Baskerville"/>
                <a:cs typeface="Libre Baskerville"/>
                <a:sym typeface="Libre Baskerville"/>
              </a:rPr>
              <a:t>pour permettre à tous les citoyens d’avoir accès à une alimentation</a:t>
            </a:r>
            <a:r>
              <a:rPr lang="fr-FR" sz="1600" b="0" i="0" u="none" strike="noStrike" cap="none">
                <a:solidFill>
                  <a:srgbClr val="000000"/>
                </a:solidFill>
                <a:latin typeface="Libre Baskerville"/>
                <a:ea typeface="Libre Baskerville"/>
                <a:cs typeface="Libre Baskerville"/>
                <a:sym typeface="Libre Baskerville"/>
              </a:rPr>
              <a:t> décente, abordable et bénéfique pour la santé, cultivée dans des conditions dans lesquels ils peuvent avoir confiance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Libre Baskerville"/>
                <a:ea typeface="Libre Baskerville"/>
                <a:cs typeface="Libre Baskerville"/>
                <a:sym typeface="Libre Baskerville"/>
              </a:rPr>
              <a:t>« Lutte titanesque entre les forces du contrôle et la pression démocratique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r>
              <a:rPr lang="fr-FR" sz="1600" b="0" i="0" u="none" strike="noStrike" cap="none">
                <a:solidFill>
                  <a:srgbClr val="000000"/>
                </a:solidFill>
                <a:latin typeface="Libre Baskerville"/>
                <a:ea typeface="Libre Baskerville"/>
                <a:cs typeface="Libre Baskerville"/>
                <a:sym typeface="Libre Baskerville"/>
              </a:rPr>
              <a:t>T. Lang, 1996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35091"/>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1585</Words>
  <Application>Microsoft Office PowerPoint</Application>
  <PresentationFormat>Affichage à l'écran (4:3)</PresentationFormat>
  <Paragraphs>172</Paragraphs>
  <Slides>28</Slides>
  <Notes>26</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28</vt:i4>
      </vt:variant>
    </vt:vector>
  </HeadingPairs>
  <TitlesOfParts>
    <vt:vector size="39" baseType="lpstr">
      <vt:lpstr>Times New Roman</vt:lpstr>
      <vt:lpstr>Arial Narrow</vt:lpstr>
      <vt:lpstr>Libre Baskerville</vt:lpstr>
      <vt:lpstr>Quattrocento Sans</vt:lpstr>
      <vt:lpstr>Cambria</vt:lpstr>
      <vt:lpstr>Calibri</vt:lpstr>
      <vt:lpstr>Verdana</vt:lpstr>
      <vt:lpstr>Wingdings</vt:lpstr>
      <vt:lpstr>Arial</vt:lpstr>
      <vt:lpstr>Thème Office</vt:lpstr>
      <vt:lpstr>Office Theme</vt:lpstr>
      <vt:lpstr>La construction de nouvelles solidarités alimentaires   Comment développer une approche démocratique de l’accès à l’alimentation dans une perspective de sécurité alimentaire durable ?</vt:lpstr>
      <vt:lpstr>Un travail de recherche-action participative</vt:lpstr>
      <vt:lpstr>Présentation PowerPoint</vt:lpstr>
      <vt:lpstr>Comprendre les inégalités sociales liées  à l’alimentation</vt:lpstr>
      <vt:lpstr>Les facteurs qui influencent l’accès à une alimentation de qualité</vt:lpstr>
      <vt:lpstr>Quelles réponses à la précarité alimentaire ? quelles limites ? </vt:lpstr>
      <vt:lpstr>Une nécessaire approche systémique et  territoriale de l’alimentation</vt:lpstr>
      <vt:lpstr>Les dimensions de la durabilité Source : Programme Urbal</vt:lpstr>
      <vt:lpstr>La démocratie alimentaire comme condition de la transition</vt:lpstr>
      <vt:lpstr>Le droit à l’alimentation Disponibilité, accessibilité, caractère adéquat </vt:lpstr>
      <vt:lpstr>Renouvellement des formes de solidarités et émergence d’une citoyenneté alimentaire</vt:lpstr>
      <vt:lpstr>Présentation PowerPoint</vt:lpstr>
      <vt:lpstr>La « SSA » : une vision transformatrice intégrer l’alimentation dans le régime général de la sécurité sociale.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construction de nouvelles solidarités alimentaires   Comment développer une approche démocratique de l’accès à l’alimentation dans une perspective de sécurité alimentaire durable ?</dc:title>
  <dc:creator>pauline scherer</dc:creator>
  <cp:lastModifiedBy>Justine HUGUES</cp:lastModifiedBy>
  <cp:revision>1</cp:revision>
  <dcterms:created xsi:type="dcterms:W3CDTF">2021-10-27T12:11:42Z</dcterms:created>
  <dcterms:modified xsi:type="dcterms:W3CDTF">2023-11-08T11:22:19Z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0x01010008F86E525A34004A96E0783E7EE326EF</vt:lpwstr>
  </property>
</Properties>
</file>